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7"/>
  </p:notesMasterIdLst>
  <p:sldIdLst>
    <p:sldId id="256" r:id="rId2"/>
    <p:sldId id="271" r:id="rId3"/>
    <p:sldId id="352" r:id="rId4"/>
    <p:sldId id="265" r:id="rId5"/>
    <p:sldId id="311" r:id="rId6"/>
    <p:sldId id="323" r:id="rId7"/>
    <p:sldId id="324" r:id="rId8"/>
    <p:sldId id="258" r:id="rId9"/>
    <p:sldId id="325" r:id="rId10"/>
    <p:sldId id="326" r:id="rId11"/>
    <p:sldId id="328" r:id="rId12"/>
    <p:sldId id="327" r:id="rId13"/>
    <p:sldId id="329" r:id="rId14"/>
    <p:sldId id="330" r:id="rId15"/>
    <p:sldId id="331" r:id="rId16"/>
    <p:sldId id="332" r:id="rId17"/>
    <p:sldId id="333" r:id="rId18"/>
    <p:sldId id="344" r:id="rId19"/>
    <p:sldId id="341" r:id="rId20"/>
    <p:sldId id="342" r:id="rId21"/>
    <p:sldId id="337" r:id="rId22"/>
    <p:sldId id="338" r:id="rId23"/>
    <p:sldId id="339" r:id="rId24"/>
    <p:sldId id="340" r:id="rId25"/>
    <p:sldId id="346" r:id="rId26"/>
    <p:sldId id="347" r:id="rId27"/>
    <p:sldId id="348" r:id="rId28"/>
    <p:sldId id="288" r:id="rId29"/>
    <p:sldId id="305" r:id="rId30"/>
    <p:sldId id="290" r:id="rId31"/>
    <p:sldId id="291" r:id="rId32"/>
    <p:sldId id="312" r:id="rId33"/>
    <p:sldId id="292" r:id="rId34"/>
    <p:sldId id="313" r:id="rId35"/>
    <p:sldId id="314" r:id="rId36"/>
    <p:sldId id="297" r:id="rId37"/>
    <p:sldId id="296" r:id="rId38"/>
    <p:sldId id="298" r:id="rId39"/>
    <p:sldId id="304" r:id="rId40"/>
    <p:sldId id="322" r:id="rId41"/>
    <p:sldId id="299" r:id="rId42"/>
    <p:sldId id="300" r:id="rId43"/>
    <p:sldId id="307" r:id="rId44"/>
    <p:sldId id="349" r:id="rId45"/>
    <p:sldId id="316" r:id="rId46"/>
    <p:sldId id="350" r:id="rId47"/>
    <p:sldId id="315" r:id="rId48"/>
    <p:sldId id="351" r:id="rId49"/>
    <p:sldId id="317" r:id="rId50"/>
    <p:sldId id="318" r:id="rId51"/>
    <p:sldId id="319" r:id="rId52"/>
    <p:sldId id="320" r:id="rId53"/>
    <p:sldId id="321" r:id="rId54"/>
    <p:sldId id="301" r:id="rId55"/>
    <p:sldId id="302" r:id="rId56"/>
  </p:sldIdLst>
  <p:sldSz cx="12192000" cy="6858000"/>
  <p:notesSz cx="6858000" cy="9144000"/>
  <p:embeddedFontLst>
    <p:embeddedFont>
      <p:font typeface="나눔바른펜" panose="020B0600000101010101" charset="-127"/>
      <p:regular r:id="rId58"/>
      <p:bold r:id="rId59"/>
    </p:embeddedFont>
    <p:embeddedFont>
      <p:font typeface="Cambria Math" panose="02040503050406030204" pitchFamily="18" charset="0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F9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32" y="5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fld id="{30BBEBFC-3170-43BD-8B44-F38860EC87FA}" type="datetimeFigureOut">
              <a:rPr lang="ko-KR" altLang="en-US" smtClean="0"/>
              <a:pPr/>
              <a:t>2021-10-03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fld id="{23449AE4-0B20-4DE0-A95C-2012A66A51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10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펜" panose="020B0503000000000000" pitchFamily="50" charset="-127"/>
        <a:ea typeface="나눔바른펜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펜" panose="020B0503000000000000" pitchFamily="50" charset="-127"/>
        <a:ea typeface="나눔바른펜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펜" panose="020B0503000000000000" pitchFamily="50" charset="-127"/>
        <a:ea typeface="나눔바른펜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펜" panose="020B0503000000000000" pitchFamily="50" charset="-127"/>
        <a:ea typeface="나눔바른펜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펜" panose="020B0503000000000000" pitchFamily="50" charset="-127"/>
        <a:ea typeface="나눔바른펜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6943A-1069-488C-A4CD-EBA60C3E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B341D0-3DE6-4EA0-B16B-1567561C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A7B92-1DE9-4351-B9F4-675BF7B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F76EF-E6A2-4940-8A2A-BF047D97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2CCF0-6C80-4FB2-B534-669735B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7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29619-E81E-4362-A5C7-DB9F931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6B76A8-D2A8-48A4-99EA-DFA5CC2F1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AF891-82F7-453D-8137-69957CB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51FC4-E128-40C6-8631-1B01E8D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F68F1-4AD7-44BB-8E92-6C8EDECE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0ACF3B-DCCF-4696-ABBE-EA41D5CC8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4FD37-8D3F-4E8A-A9E0-DF833608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43BC-19FE-4550-9FC9-A0F11A43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21F00-610B-414F-9831-DE5812B3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0088E-9B42-49D9-B3F6-3A19B4D3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F4843-7593-4237-87E8-3C8C9191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72F9D-C39F-4DF3-AE71-3E004BF5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99A96-5E20-432D-B67E-44692DD6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EE073-FE79-4360-9A42-B300652A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6A14A-C108-46AF-95E2-06E9CBCE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7F69-2586-4857-953B-CE3FB601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650BA-C0B5-4FD5-B7BC-CD6E6DBC7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B8FB4-8F5F-4091-BCF9-051FE8A6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FF886-B784-4F7A-88B2-D1A076F6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62BAB-A21B-4948-A489-F4992927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87310-6B60-49BC-9F38-1431323E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7091-FF4C-4FCD-B20D-B0745249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CE173-2CF0-444F-ADD8-1B7D890FA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87F1F-01BE-4B29-9446-D67F2888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9904E-EDE3-4560-955F-D608EE2E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0EBE1-9B67-463C-B953-04873CCE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3EDAF-3814-4875-B841-84AE1777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3B555-E11E-4519-8BF1-E05CFFFB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17E65-AD7F-4FB4-B27A-31FCB61D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3CD47-D858-4338-9121-C5349DF3B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56157-AA1C-4DEA-9ACA-DE6252FA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F4F1BE-4181-4F10-8674-0031DB8A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3F0B9-9277-45E6-B7BD-CDF31AE2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74BC6C-C68B-4A15-8D28-35E95D09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75AB8-4B52-41C7-9975-B2A8D76E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42F2D2-16B8-4190-A660-C4611938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671C06-B53C-442E-A7DF-A1C77E0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A45BB7-885C-4093-A207-C4967A0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752A85-4CF6-4244-A81F-AA2C4CB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21517-E3C9-4910-8319-A2E9237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8DF2D-AA30-4834-B908-B1EE4A0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2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3D34-44C0-471E-8D68-6129C02D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947-AB94-47DF-9638-7C7B0654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8C0683-B072-4A55-B301-CF324E75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69C67-D504-4A5B-925D-569F2B52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4F611-72E0-442F-8582-BFA2BEE7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19250-E4D8-4AF3-A52F-0E5456EB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75E01-7F75-4F19-B475-A9EC623C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5A66AA-07C9-49FC-9D36-7BFA89BB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D24F0A-CADE-4F39-B806-1682ADD2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2B3923-B156-4107-B3B8-C4F4CE4E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4581-D8A9-4ADE-9818-A9A43F6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D40E5-4C13-4363-A5E5-1A64DB5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2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B22265-3923-440B-A4E2-3C100242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85FC38-5847-48FD-B1EC-BD65A363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25BF6-8CC8-4FEA-B96A-0C1D3CD17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fld id="{A49A3A52-FEC6-4A0A-B04C-5FC63CB325AF}" type="datetimeFigureOut">
              <a:rPr lang="ko-KR" altLang="en-US" smtClean="0"/>
              <a:pPr/>
              <a:t>2021-10-03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0133-C805-4655-943B-29DD91F1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74221-B11A-4BD6-9649-C4F46AEE7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fld id="{968FE718-BEA3-4FDA-A259-18ECA26EE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77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펜" panose="020B0503000000000000" pitchFamily="50" charset="-127"/>
          <a:ea typeface="나눔바른펜" panose="020B0503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펜" panose="020B0503000000000000" pitchFamily="50" charset="-127"/>
          <a:ea typeface="나눔바른펜" panose="020B0503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펜" panose="020B0503000000000000" pitchFamily="50" charset="-127"/>
          <a:ea typeface="나눔바른펜" panose="020B0503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펜" panose="020B0503000000000000" pitchFamily="50" charset="-127"/>
          <a:ea typeface="나눔바른펜" panose="020B0503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펜" panose="020B0503000000000000" pitchFamily="50" charset="-127"/>
          <a:ea typeface="나눔바른펜" panose="020B0503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펜" panose="020B0503000000000000" pitchFamily="50" charset="-127"/>
          <a:ea typeface="나눔바른펜" panose="020B0503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-Z4aojJ-pd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raw.githubusercontent.com/wikibook/machine-learning/2.0/data/csv/basketball_stat.csv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7F2C3-D425-4FC9-86D7-80D8059C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1109"/>
            <a:ext cx="6661212" cy="685800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65DCEF2-75A6-4911-9E8E-A9DC8853DF76}"/>
              </a:ext>
            </a:extLst>
          </p:cNvPr>
          <p:cNvSpPr/>
          <p:nvPr/>
        </p:nvSpPr>
        <p:spPr>
          <a:xfrm>
            <a:off x="8021284" y="1304874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0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C88FFC9E-3D6F-465D-B42E-262D2A2B0C09}"/>
              </a:ext>
            </a:extLst>
          </p:cNvPr>
          <p:cNvGrpSpPr/>
          <p:nvPr/>
        </p:nvGrpSpPr>
        <p:grpSpPr>
          <a:xfrm>
            <a:off x="7164034" y="721411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824B85-82A3-49DC-B6F1-8A134FBDEA12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A4209F-6120-49CB-A42B-748FC9919DC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2BBC850-D830-41D9-99B8-17A510108E02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183B0C-80B4-469D-9D5A-A9ECDBB14E8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3D33183-940E-4330-B78F-A2A15E97E7D6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C9E5FF-F1D8-42F9-9252-C72D8A8F71D5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0F0300E-D7D2-4999-8ED6-28282A4AE14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0C48EE6-4E25-4039-99B6-6C16C7503425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B4528-CBB5-4602-82CF-9482F2F05C27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9CFF902-1988-4CBD-BF0D-637009C7D3FF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BAF52A1-7CE5-45DC-A0C4-5A79DB6A803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E53ED88-AA94-4101-A23F-3B29B3B5A5FF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1CAB9EC-7BC5-4409-B2CC-A9563F184D32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02908D5-7E1D-4298-A19B-5EBCDB69258A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1F8472-74F0-4732-9444-B06161B2410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55776AC-9A44-4B0C-9C87-25D9353DFBB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25D621C-1130-4D72-AD46-ED8F4EF965EF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47AF205-9B4A-44DA-A42F-91B2BA4A2BF0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9A5C075-8052-418F-8D22-32DD36A29532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C4C92E9-DC82-4C39-A68A-C1E583919F9A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5A96D5-4150-4450-B797-DA564666EE7B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486DF1A-6B0C-4D5B-8114-302ACCB2071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0A19C59-1E66-4A85-87CF-C4452E7D5371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6A09813-182E-47DF-BBA0-C0FEC0D1BDD6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83C3BF1-8DD7-41EE-87EC-299D1B10B19C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EAA27FA-FD9C-4E9E-9354-D33DB50360C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EDC74F5-FF59-4A9B-B26B-CF5F2B0C5E6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8A481D-974F-453E-A939-4C7935785396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0C49CD2-EB9B-450F-A5A5-240A4EDBB918}"/>
              </a:ext>
            </a:extLst>
          </p:cNvPr>
          <p:cNvSpPr/>
          <p:nvPr/>
        </p:nvSpPr>
        <p:spPr>
          <a:xfrm>
            <a:off x="9735784" y="3019374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4B0E2-0595-49ED-BFE2-08FEF9F77C45}"/>
              </a:ext>
            </a:extLst>
          </p:cNvPr>
          <p:cNvSpPr txBox="1"/>
          <p:nvPr/>
        </p:nvSpPr>
        <p:spPr>
          <a:xfrm>
            <a:off x="6909532" y="4024258"/>
            <a:ext cx="5518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KNN</a:t>
            </a:r>
            <a:r>
              <a:rPr lang="ko-KR" altLang="en-US" sz="5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5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  <a:r>
              <a:rPr lang="ko-KR" altLang="en-US" sz="5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5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sz="5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</a:t>
            </a:r>
            <a:endParaRPr lang="en-US" altLang="ko-KR" sz="5400" b="1" spc="-3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4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이한울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임현진 정기윤 황정민</a:t>
            </a:r>
          </a:p>
        </p:txBody>
      </p:sp>
    </p:spTree>
    <p:extLst>
      <p:ext uri="{BB962C8B-B14F-4D97-AF65-F5344CB8AC3E}">
        <p14:creationId xmlns:p14="http://schemas.microsoft.com/office/powerpoint/2010/main" val="2105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3" y="1092357"/>
            <a:ext cx="3457419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KNN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알고리즘의 이해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809780" y="1122579"/>
            <a:ext cx="364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KNN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은 게으른  학습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(lazy learner)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3600" spc="-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32D335C3-5E75-4865-AC2B-748A1F39DC50}"/>
              </a:ext>
            </a:extLst>
          </p:cNvPr>
          <p:cNvSpPr txBox="1">
            <a:spLocks/>
          </p:cNvSpPr>
          <p:nvPr/>
        </p:nvSpPr>
        <p:spPr>
          <a:xfrm>
            <a:off x="906032" y="2120131"/>
            <a:ext cx="9585505" cy="32860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게으른 학습</a:t>
            </a:r>
            <a:r>
              <a:rPr lang="en-US" altLang="ko-KR" sz="2200" dirty="0"/>
              <a:t>(lazy learning) : </a:t>
            </a:r>
          </a:p>
          <a:p>
            <a:pPr marL="0" indent="0">
              <a:buNone/>
            </a:pPr>
            <a:r>
              <a:rPr lang="ko-KR" altLang="en-US" sz="2200" dirty="0"/>
              <a:t>학습 데이터</a:t>
            </a:r>
            <a:r>
              <a:rPr lang="en-US" altLang="ko-KR" sz="2200" dirty="0"/>
              <a:t>(training data)</a:t>
            </a:r>
            <a:r>
              <a:rPr lang="ko-KR" altLang="en-US" sz="2200" dirty="0"/>
              <a:t>를 단순하게 저장하고 테스트 데이터</a:t>
            </a:r>
            <a:r>
              <a:rPr lang="en-US" altLang="ko-KR" sz="2200" dirty="0"/>
              <a:t>(test data)</a:t>
            </a:r>
            <a:r>
              <a:rPr lang="ko-KR" altLang="en-US" sz="2200" dirty="0"/>
              <a:t>가 올 때까지 </a:t>
            </a:r>
            <a:br>
              <a:rPr lang="en-US" altLang="ko-KR" sz="2200" dirty="0"/>
            </a:br>
            <a:r>
              <a:rPr lang="ko-KR" altLang="en-US" sz="2200" dirty="0"/>
              <a:t>기다렸다가 데이터가 </a:t>
            </a:r>
            <a:r>
              <a:rPr lang="en-US" altLang="ko-KR" sz="2200" dirty="0"/>
              <a:t>input</a:t>
            </a:r>
            <a:r>
              <a:rPr lang="ko-KR" altLang="en-US" sz="2200" dirty="0"/>
              <a:t>되면 그 때 모델을 실행하는 방법</a:t>
            </a:r>
            <a:r>
              <a:rPr lang="en-US" altLang="ko-KR" sz="2200" dirty="0"/>
              <a:t> </a:t>
            </a:r>
            <a:br>
              <a:rPr lang="en-US" altLang="ko-KR" sz="2200" dirty="0"/>
            </a:br>
            <a:r>
              <a:rPr lang="ko-KR" altLang="en-US" sz="2200" dirty="0"/>
              <a:t>학습 시간보다 예측 시간이 더 걸림</a:t>
            </a:r>
            <a:r>
              <a:rPr lang="en-US" altLang="ko-KR" sz="2200" dirty="0"/>
              <a:t>.</a:t>
            </a:r>
            <a:br>
              <a:rPr lang="en-US" altLang="ko-KR" sz="2200" dirty="0"/>
            </a:br>
            <a:r>
              <a:rPr lang="ko-KR" altLang="en-US" sz="2200" dirty="0" err="1"/>
              <a:t>모수를</a:t>
            </a:r>
            <a:r>
              <a:rPr lang="ko-KR" altLang="en-US" sz="2200" dirty="0"/>
              <a:t> 가정하지 않는 </a:t>
            </a:r>
            <a:r>
              <a:rPr lang="ko-KR" altLang="en-US" sz="2200" dirty="0" err="1"/>
              <a:t>비모수</a:t>
            </a:r>
            <a:r>
              <a:rPr lang="ko-KR" altLang="en-US" sz="2200" dirty="0"/>
              <a:t> 학습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r>
              <a:rPr lang="ko-KR" altLang="en-US" sz="2200" dirty="0"/>
              <a:t>열정적인 학습</a:t>
            </a:r>
            <a:r>
              <a:rPr lang="en-US" altLang="ko-KR" sz="2200" dirty="0"/>
              <a:t>(eager learning) : </a:t>
            </a:r>
          </a:p>
          <a:p>
            <a:pPr marL="0" indent="0">
              <a:buNone/>
            </a:pPr>
            <a:r>
              <a:rPr lang="ko-KR" altLang="en-US" sz="2200" dirty="0"/>
              <a:t>학습 데이터가 주어지면 테스트 데이터가 </a:t>
            </a:r>
            <a:r>
              <a:rPr lang="en-US" altLang="ko-KR" sz="2200" dirty="0"/>
              <a:t>input</a:t>
            </a:r>
            <a:r>
              <a:rPr lang="ko-KR" altLang="en-US" sz="2200" dirty="0"/>
              <a:t>되기 전부터 바로 모델을 생성하는 방법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200" b="1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2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KNN 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알고리즘의 이해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바른펜" panose="020B0600000101010101" charset="-127"/>
                <a:ea typeface="나눔바른펜" panose="020B0600000101010101" charset="-127"/>
              </a:rPr>
              <a:t>유클리드거리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3600" spc="-3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4CC5C6-664B-493B-AE82-6EE66FFC2B55}"/>
              </a:ext>
            </a:extLst>
          </p:cNvPr>
          <p:cNvSpPr/>
          <p:nvPr/>
        </p:nvSpPr>
        <p:spPr>
          <a:xfrm>
            <a:off x="906037" y="1629343"/>
            <a:ext cx="3969408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유클리드거리</a:t>
            </a:r>
            <a:endParaRPr lang="en-US" altLang="ko-KR" sz="3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13E63F-F641-4796-9F83-E8CEC270C02C}"/>
              </a:ext>
            </a:extLst>
          </p:cNvPr>
          <p:cNvSpPr/>
          <p:nvPr/>
        </p:nvSpPr>
        <p:spPr>
          <a:xfrm>
            <a:off x="906034" y="2601240"/>
            <a:ext cx="5013503" cy="973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KNN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알고리즘을 사용할 때 거리를 측정하는 방법으로는 </a:t>
            </a:r>
            <a:r>
              <a:rPr lang="ko-KR" altLang="en-US" sz="2000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유클리드거리와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맨해튼 거리가 주로 사용된다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  <a:endParaRPr lang="ko-KR" altLang="en-US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DED8C4B-912E-4999-B841-218C09ED4D30}"/>
                  </a:ext>
                </a:extLst>
              </p:cNvPr>
              <p:cNvSpPr/>
              <p:nvPr/>
            </p:nvSpPr>
            <p:spPr>
              <a:xfrm>
                <a:off x="906034" y="3933175"/>
                <a:ext cx="7395241" cy="1482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ko-KR" sz="18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b="1" dirty="0">
                  <a:solidFill>
                    <a:prstClr val="white">
                      <a:lumMod val="50000"/>
                    </a:prstClr>
                  </a:solidFill>
                  <a:latin typeface="나눔바른펜" panose="020B0600000101010101" charset="-127"/>
                  <a:ea typeface="나눔바른펜" panose="020B0600000101010101" charset="-127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sz="1800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sz="1800" kern="100" dirty="0">
                  <a:effectLst/>
                  <a:latin typeface="나눔바른펜" panose="020B0600000101010101" charset="-127"/>
                  <a:ea typeface="나눔바른펜" panose="020B0600000101010101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ko-KR" altLang="ko-KR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sz="2000" b="1" dirty="0">
                  <a:solidFill>
                    <a:prstClr val="white">
                      <a:lumMod val="50000"/>
                    </a:prstClr>
                  </a:solidFill>
                  <a:latin typeface="나눔바른펜" panose="020B0600000101010101" charset="-127"/>
                  <a:ea typeface="나눔바른펜" panose="020B0600000101010101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DED8C4B-912E-4999-B841-218C09ED4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34" y="3933175"/>
                <a:ext cx="7395241" cy="1482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5E4C6369-F844-4D0B-B634-E7DF43636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03" y="2710445"/>
            <a:ext cx="4343776" cy="24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1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KNN 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알고리즘의 이해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바른펜" panose="020B0600000101010101" charset="-127"/>
                <a:ea typeface="나눔바른펜" panose="020B0600000101010101" charset="-127"/>
              </a:rPr>
              <a:t>맨해튼거리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3600" spc="-3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A2BED21-A710-4AD2-8DC3-2ACE7A940076}"/>
                  </a:ext>
                </a:extLst>
              </p:cNvPr>
              <p:cNvSpPr/>
              <p:nvPr/>
            </p:nvSpPr>
            <p:spPr>
              <a:xfrm>
                <a:off x="906034" y="2270251"/>
                <a:ext cx="4383752" cy="1611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ko-KR" sz="18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b="1" dirty="0">
                  <a:solidFill>
                    <a:prstClr val="white">
                      <a:lumMod val="50000"/>
                    </a:prstClr>
                  </a:solidFill>
                  <a:latin typeface="나눔바른펜" panose="020B0600000101010101" charset="-127"/>
                  <a:ea typeface="나눔바른펜" panose="020B0600000101010101" charset="-127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sz="1800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800" kern="100" dirty="0">
                  <a:effectLst/>
                  <a:latin typeface="나눔바른펜" panose="020B0600000101010101" charset="-127"/>
                  <a:ea typeface="나눔바른펜" panose="020B0600000101010101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ⅆ</m:t>
                      </m:r>
                      <m:d>
                        <m:d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sz="1800" kern="100" dirty="0">
                  <a:effectLst/>
                  <a:latin typeface="나눔바른펜" panose="020B0600000101010101" charset="-127"/>
                  <a:ea typeface="나눔바른펜" panose="020B0600000101010101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A2BED21-A710-4AD2-8DC3-2ACE7A940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34" y="2270251"/>
                <a:ext cx="4383752" cy="1611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C8CE9C2A-9B3E-48F0-9B58-A644059B7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14" y="2254038"/>
            <a:ext cx="5342169" cy="34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KNN 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알고리즘의 이해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764" y="1116108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바른펜" panose="020B0600000101010101" charset="-127"/>
                <a:ea typeface="나눔바른펜" panose="020B0600000101010101" charset="-127"/>
              </a:rPr>
              <a:t>해밍거리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3600" spc="-3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56F1E6-6D70-4D0F-A13E-D2A2E5D5B19D}"/>
              </a:ext>
            </a:extLst>
          </p:cNvPr>
          <p:cNvSpPr/>
          <p:nvPr/>
        </p:nvSpPr>
        <p:spPr>
          <a:xfrm>
            <a:off x="906034" y="3296322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8A6D6-E575-413E-A038-F7461FC6E485}"/>
              </a:ext>
            </a:extLst>
          </p:cNvPr>
          <p:cNvSpPr txBox="1"/>
          <p:nvPr/>
        </p:nvSpPr>
        <p:spPr>
          <a:xfrm>
            <a:off x="906034" y="3296365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바른펜" panose="020B0600000101010101" charset="-127"/>
                <a:ea typeface="나눔바른펜" panose="020B0600000101010101" charset="-127"/>
              </a:rPr>
              <a:t>마할라노비스</a:t>
            </a:r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 거리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B254D4-95DF-4081-A646-808368E0820D}"/>
              </a:ext>
            </a:extLst>
          </p:cNvPr>
          <p:cNvSpPr/>
          <p:nvPr/>
        </p:nvSpPr>
        <p:spPr>
          <a:xfrm>
            <a:off x="906034" y="1867447"/>
            <a:ext cx="4755503" cy="885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문자열에서 같은 위치에 서로 다른 부분들이 몇 개인지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Ex)”0108921”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과 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”0</a:t>
            </a:r>
            <a:r>
              <a:rPr lang="en-US" altLang="ko-KR" b="1" dirty="0">
                <a:solidFill>
                  <a:srgbClr val="FF0000"/>
                </a:solidFill>
                <a:latin typeface="나눔바른펜" panose="020B0600000101010101" charset="-127"/>
                <a:ea typeface="나눔바른펜" panose="020B0600000101010101" charset="-127"/>
              </a:rPr>
              <a:t>7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08</a:t>
            </a:r>
            <a:r>
              <a:rPr lang="en-US" altLang="ko-KR" b="1" dirty="0">
                <a:solidFill>
                  <a:srgbClr val="FF0000"/>
                </a:solidFill>
                <a:latin typeface="나눔바른펜" panose="020B0600000101010101" charset="-127"/>
                <a:ea typeface="나눔바른펜" panose="020B0600000101010101" charset="-127"/>
              </a:rPr>
              <a:t>179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”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사이의 거리는 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4</a:t>
            </a:r>
            <a:endParaRPr lang="ko-KR" altLang="en-US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C7EEA6-4563-4661-B316-103943BBFA23}"/>
              </a:ext>
            </a:extLst>
          </p:cNvPr>
          <p:cNvSpPr/>
          <p:nvPr/>
        </p:nvSpPr>
        <p:spPr>
          <a:xfrm>
            <a:off x="906034" y="4180576"/>
            <a:ext cx="4967361" cy="1716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데이터가 평균에서 표준편차의 몇 배 만큼 떨어져 있는지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Ex)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평균이 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5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이고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표준편차가 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1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인 경우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7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의 </a:t>
            </a:r>
            <a:r>
              <a:rPr lang="ko-KR" altLang="en-US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마할로노비스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거리는 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2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6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의 </a:t>
            </a:r>
            <a:r>
              <a:rPr lang="ko-KR" altLang="en-US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마할로노비스</a:t>
            </a:r>
            <a:r>
              <a:rPr lang="ko-KR" altLang="en-US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거리는 </a:t>
            </a:r>
            <a:r>
              <a:rPr lang="en-US" altLang="ko-KR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1</a:t>
            </a:r>
            <a:endParaRPr lang="ko-KR" altLang="en-US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79F35F4-E54D-481C-BD11-5DA6D3DFA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4" y="1629343"/>
            <a:ext cx="2038635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3" y="1092357"/>
            <a:ext cx="2863861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KNN 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알고리즘의 이해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809780" y="1104682"/>
            <a:ext cx="3056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KNN  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알고리즘의 장점과 단점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3600" spc="-3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22AA30-206F-4D35-8A98-F17FDD16B67E}"/>
              </a:ext>
            </a:extLst>
          </p:cNvPr>
          <p:cNvSpPr/>
          <p:nvPr/>
        </p:nvSpPr>
        <p:spPr>
          <a:xfrm>
            <a:off x="906033" y="2021691"/>
            <a:ext cx="5036148" cy="2358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장점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이해하기가 쉽고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직관적이다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수치 기반 데이터 분류 작업에서 성능이 우수하다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별도의 모델학습이 필요 없다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D7DF3D-BFDE-4806-B5CB-8F7986B4DF5A}"/>
              </a:ext>
            </a:extLst>
          </p:cNvPr>
          <p:cNvSpPr/>
          <p:nvPr/>
        </p:nvSpPr>
        <p:spPr>
          <a:xfrm>
            <a:off x="6519193" y="2022077"/>
            <a:ext cx="4383749" cy="2358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단점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예측속도가 느리다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최적의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를 선택하기 쉽지않다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000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예측값이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지역정보에 많이 편향될 수 있다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46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095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의 선택과 정규화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의 선택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2" y="2429846"/>
            <a:ext cx="562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3600" spc="-3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FC20E2-4634-42D8-AE43-65BEB3C1A39B}"/>
              </a:ext>
            </a:extLst>
          </p:cNvPr>
          <p:cNvSpPr/>
          <p:nvPr/>
        </p:nvSpPr>
        <p:spPr>
          <a:xfrm>
            <a:off x="906034" y="2034803"/>
            <a:ext cx="5045588" cy="4205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가 너무 작으면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:  Overfitting(</a:t>
            </a:r>
            <a:r>
              <a:rPr lang="ko-KR" altLang="en-US" sz="2000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과적합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특정데이터에 영향을 지나치게 많이 받게 된다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구분 경계가 명확하지 않다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가 너무 크면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: underfitting(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과소적합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)</a:t>
            </a:r>
            <a:endParaRPr lang="ko-KR" altLang="en-US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미세한 경계부분의 분류 정확도가 떨어지게 된다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764C5C-BB75-4AC0-B687-921754CCC0C9}"/>
              </a:ext>
            </a:extLst>
          </p:cNvPr>
          <p:cNvSpPr/>
          <p:nvPr/>
        </p:nvSpPr>
        <p:spPr>
          <a:xfrm>
            <a:off x="6549017" y="2614866"/>
            <a:ext cx="5056891" cy="2358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이진 분류라면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동률이 나오는 상황을 방지하기 위해 </a:t>
            </a:r>
            <a:b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</a:b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홀수를 선택하는 것이 좋다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겹 교차검증 등의 방법을 사용하여 최적의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를 찾는다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11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의 선택과 정규화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겹 교차검증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3600" spc="-3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4F0E9B-7A6B-4AD5-83BE-56F253AB6209}"/>
              </a:ext>
            </a:extLst>
          </p:cNvPr>
          <p:cNvSpPr/>
          <p:nvPr/>
        </p:nvSpPr>
        <p:spPr>
          <a:xfrm>
            <a:off x="906034" y="1818273"/>
            <a:ext cx="4941878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겹 교차검증</a:t>
            </a:r>
            <a:endParaRPr lang="en-US" altLang="ko-KR" sz="3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BF824A-3CD4-4C70-86FF-B4D5E791EB36}"/>
              </a:ext>
            </a:extLst>
          </p:cNvPr>
          <p:cNvSpPr/>
          <p:nvPr/>
        </p:nvSpPr>
        <p:spPr>
          <a:xfrm>
            <a:off x="906031" y="2822265"/>
            <a:ext cx="5334348" cy="1435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데이터를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개의 세트로 분할하고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그 중 하나를 </a:t>
            </a:r>
            <a:b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</a:b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테스트 세트로 사용하는 과정을 반복적으로 실행하는 방법</a:t>
            </a:r>
            <a:b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</a:b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(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이 때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테스트세트로 사용되는 데이터는 중복되면 안 됨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)</a:t>
            </a:r>
            <a:endParaRPr lang="ko-KR" altLang="en-US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C15801B-D4FB-4DEC-A9EC-FB4AB6D03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17" y="2527826"/>
            <a:ext cx="4836685" cy="31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의 선택과 정규화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정규화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(Normalization)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3600" spc="-3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35696C-5B40-4E4A-A94A-5DE9D6EA88B3}"/>
              </a:ext>
            </a:extLst>
          </p:cNvPr>
          <p:cNvSpPr/>
          <p:nvPr/>
        </p:nvSpPr>
        <p:spPr>
          <a:xfrm>
            <a:off x="906034" y="1771747"/>
            <a:ext cx="7889223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정규화</a:t>
            </a:r>
            <a:r>
              <a:rPr lang="en-US" altLang="ko-KR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(Normalization)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13CB83-2EB1-4C4E-B30C-139944870AA0}"/>
              </a:ext>
            </a:extLst>
          </p:cNvPr>
          <p:cNvSpPr/>
          <p:nvPr/>
        </p:nvSpPr>
        <p:spPr>
          <a:xfrm>
            <a:off x="906031" y="2775739"/>
            <a:ext cx="5972941" cy="3281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데이터의 스케일이 차이가 많이 나면 분류의 정확도가 떨어지게 된다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정규화를 통해 모든 데이터가 동일한 정도로 반영되도록 해야 한다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Ex)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2000" dirty="0" err="1">
                <a:latin typeface="나눔바른펜" panose="020B0600000101010101" charset="-127"/>
                <a:ea typeface="나눔바른펜" panose="020B0600000101010101" charset="-127"/>
              </a:rPr>
              <a:t>MinMax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 Scaler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2000" dirty="0" err="1">
                <a:latin typeface="나눔바른펜" panose="020B0600000101010101" charset="-127"/>
                <a:ea typeface="나눔바른펜" panose="020B0600000101010101" charset="-127"/>
              </a:rPr>
              <a:t>MaxAbs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 Scaler, Robust Scaler, </a:t>
            </a:r>
            <a:b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</a:b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Standard Scaler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41D409-C33E-46E1-9DA5-429C983BD5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91" y="1092356"/>
            <a:ext cx="3021480" cy="2397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C6D9A0-3661-4241-BA35-0CA9C33A51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91" y="3998831"/>
            <a:ext cx="3226140" cy="23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087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KNN 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가중치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가중치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35696C-5B40-4E4A-A94A-5DE9D6EA88B3}"/>
              </a:ext>
            </a:extLst>
          </p:cNvPr>
          <p:cNvSpPr/>
          <p:nvPr/>
        </p:nvSpPr>
        <p:spPr>
          <a:xfrm>
            <a:off x="906034" y="1771747"/>
            <a:ext cx="7889223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weights</a:t>
            </a: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=</a:t>
            </a: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‘distance’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FF8EDA-F7B0-499E-81CB-DEAF8CAB60CD}"/>
              </a:ext>
            </a:extLst>
          </p:cNvPr>
          <p:cNvSpPr/>
          <p:nvPr/>
        </p:nvSpPr>
        <p:spPr>
          <a:xfrm>
            <a:off x="906032" y="4022623"/>
            <a:ext cx="5511546" cy="1896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거리를 기준으로 가중치를 준다면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결정 경계의 구분이 명확해지고 일반화되는 장점이 있다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하지만 예측 정확도에 부정적인 영향을 끼칠 수도 있으므로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분석가의 정확한 판단이 중요하다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  <a:endParaRPr lang="ko-KR" altLang="en-US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13CB83-2EB1-4C4E-B30C-139944870AA0}"/>
              </a:ext>
            </a:extLst>
          </p:cNvPr>
          <p:cNvSpPr/>
          <p:nvPr/>
        </p:nvSpPr>
        <p:spPr>
          <a:xfrm>
            <a:off x="906032" y="2775739"/>
            <a:ext cx="5394990" cy="973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개의 이웃하고 있는 점 중 가까운 점의 반영정도를 키우고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먼 점은 줄이는 방식으로 작동한다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355BA2-1DB8-4828-A741-B963F30F0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318" y="1195786"/>
            <a:ext cx="363855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52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168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KNN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 실습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37F5498-506F-40DC-9DE8-A7787844F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4" y="2933186"/>
            <a:ext cx="2436927" cy="10333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8ED1DD-89CE-48CF-81D7-5E8C3494C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2" t="38532" r="55757" b="12929"/>
          <a:stretch/>
        </p:blipFill>
        <p:spPr>
          <a:xfrm>
            <a:off x="730827" y="2312229"/>
            <a:ext cx="4436791" cy="33287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5570C2-00D7-4C84-83C6-75B32E691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2" t="23758" r="55757" b="7033"/>
          <a:stretch/>
        </p:blipFill>
        <p:spPr>
          <a:xfrm>
            <a:off x="6549017" y="1162738"/>
            <a:ext cx="4436791" cy="474629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85CB06D-C55F-4BBE-8ED0-FA7F6D114FF8}"/>
              </a:ext>
            </a:extLst>
          </p:cNvPr>
          <p:cNvCxnSpPr>
            <a:cxnSpLocks/>
          </p:cNvCxnSpPr>
          <p:nvPr/>
        </p:nvCxnSpPr>
        <p:spPr>
          <a:xfrm>
            <a:off x="5775384" y="886671"/>
            <a:ext cx="0" cy="555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AF0F246-244B-4EE8-BC69-2D1F927A9F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26" t="40490" r="29343" b="45090"/>
          <a:stretch/>
        </p:blipFill>
        <p:spPr>
          <a:xfrm>
            <a:off x="730827" y="1216973"/>
            <a:ext cx="4856233" cy="9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1324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4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목 차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6C7FAE-DC67-4FF8-84D0-61EFB072805E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61434F-E301-4BEE-A317-E272E201DF2B}"/>
              </a:ext>
            </a:extLst>
          </p:cNvPr>
          <p:cNvCxnSpPr>
            <a:cxnSpLocks/>
          </p:cNvCxnSpPr>
          <p:nvPr/>
        </p:nvCxnSpPr>
        <p:spPr>
          <a:xfrm flipV="1">
            <a:off x="3966678" y="3404162"/>
            <a:ext cx="0" cy="7188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18AD53D-D47C-415A-A428-0F283B99AEC0}"/>
              </a:ext>
            </a:extLst>
          </p:cNvPr>
          <p:cNvCxnSpPr>
            <a:cxnSpLocks/>
          </p:cNvCxnSpPr>
          <p:nvPr/>
        </p:nvCxnSpPr>
        <p:spPr>
          <a:xfrm flipV="1">
            <a:off x="7200215" y="1895079"/>
            <a:ext cx="0" cy="15090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176508-8FB4-4C16-BC6E-87553A658E2A}"/>
              </a:ext>
            </a:extLst>
          </p:cNvPr>
          <p:cNvSpPr txBox="1"/>
          <p:nvPr/>
        </p:nvSpPr>
        <p:spPr>
          <a:xfrm>
            <a:off x="6520869" y="1272404"/>
            <a:ext cx="2086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2800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6558E2-3189-41FD-B994-D1EE4A185071}"/>
              </a:ext>
            </a:extLst>
          </p:cNvPr>
          <p:cNvSpPr txBox="1"/>
          <p:nvPr/>
        </p:nvSpPr>
        <p:spPr>
          <a:xfrm>
            <a:off x="3237117" y="4207072"/>
            <a:ext cx="2088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KNN </a:t>
            </a:r>
            <a:r>
              <a:rPr lang="ko-KR" altLang="en-US" sz="2800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 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92A6CC6-2E86-4974-9703-03FE49605FD3}"/>
              </a:ext>
            </a:extLst>
          </p:cNvPr>
          <p:cNvCxnSpPr>
            <a:cxnSpLocks/>
          </p:cNvCxnSpPr>
          <p:nvPr/>
        </p:nvCxnSpPr>
        <p:spPr>
          <a:xfrm>
            <a:off x="1444471" y="2387574"/>
            <a:ext cx="0" cy="10495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25ABE36-C71F-4CF7-9883-BCFCC8F0ABD2}"/>
              </a:ext>
            </a:extLst>
          </p:cNvPr>
          <p:cNvSpPr txBox="1"/>
          <p:nvPr/>
        </p:nvSpPr>
        <p:spPr>
          <a:xfrm>
            <a:off x="697639" y="1880030"/>
            <a:ext cx="2539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머신러닝</a:t>
            </a:r>
            <a:r>
              <a:rPr lang="ko-KR" altLang="en-US" sz="2400" b="1" spc="-15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 개요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3FC1E35-44CB-47CF-A8C9-BAB54975247B}"/>
              </a:ext>
            </a:extLst>
          </p:cNvPr>
          <p:cNvSpPr txBox="1"/>
          <p:nvPr/>
        </p:nvSpPr>
        <p:spPr>
          <a:xfrm>
            <a:off x="4958602" y="4171264"/>
            <a:ext cx="1916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spc="0" dirty="0">
                <a:latin typeface="나눔바른펜" panose="020B0600000101010101" charset="-127"/>
                <a:ea typeface="나눔바른펜" panose="020B0600000101010101" charset="-127"/>
              </a:rPr>
              <a:t>KNN </a:t>
            </a:r>
            <a:r>
              <a:rPr lang="ko-KR" altLang="en-US" sz="1200" spc="0" dirty="0">
                <a:latin typeface="나눔바른펜" panose="020B0600000101010101" charset="-127"/>
                <a:ea typeface="나눔바른펜" panose="020B0600000101010101" charset="-127"/>
              </a:rPr>
              <a:t>알고리즘의 이해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37AE6A-0E7F-466A-BE96-5B081B4F4D87}"/>
              </a:ext>
            </a:extLst>
          </p:cNvPr>
          <p:cNvSpPr txBox="1"/>
          <p:nvPr/>
        </p:nvSpPr>
        <p:spPr>
          <a:xfrm>
            <a:off x="5169217" y="4478403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pc="0" dirty="0"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1200" spc="0" dirty="0">
                <a:latin typeface="나눔바른펜" panose="020B0600000101010101" charset="-127"/>
                <a:ea typeface="나눔바른펜" panose="020B0600000101010101" charset="-127"/>
              </a:rPr>
              <a:t>의 선택과 정규화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FA7A59-B2C5-464A-A0B1-224E2E3EABBD}"/>
              </a:ext>
            </a:extLst>
          </p:cNvPr>
          <p:cNvSpPr txBox="1"/>
          <p:nvPr/>
        </p:nvSpPr>
        <p:spPr>
          <a:xfrm>
            <a:off x="5161040" y="4801398"/>
            <a:ext cx="1002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pc="0" dirty="0">
                <a:latin typeface="나눔바른펜" panose="020B0600000101010101" charset="-127"/>
                <a:ea typeface="나눔바른펜" panose="020B0600000101010101" charset="-127"/>
              </a:rPr>
              <a:t>KNN </a:t>
            </a:r>
            <a:r>
              <a:rPr lang="ko-KR" altLang="en-US" sz="1200" spc="0" dirty="0">
                <a:latin typeface="나눔바른펜" panose="020B0600000101010101" charset="-127"/>
                <a:ea typeface="나눔바른펜" panose="020B0600000101010101" charset="-127"/>
              </a:rPr>
              <a:t>가중치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A8E7E3B-FC5C-49FE-9880-5187D062DC90}"/>
              </a:ext>
            </a:extLst>
          </p:cNvPr>
          <p:cNvSpPr txBox="1"/>
          <p:nvPr/>
        </p:nvSpPr>
        <p:spPr>
          <a:xfrm>
            <a:off x="5157518" y="5747902"/>
            <a:ext cx="151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pc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KNN</a:t>
            </a:r>
            <a:r>
              <a:rPr lang="ko-KR" altLang="en-US" sz="1200" spc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알고리즘의 활용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F50AAD-E5F5-45BF-9D6F-C09846F8C0F1}"/>
              </a:ext>
            </a:extLst>
          </p:cNvPr>
          <p:cNvSpPr txBox="1"/>
          <p:nvPr/>
        </p:nvSpPr>
        <p:spPr>
          <a:xfrm>
            <a:off x="5161040" y="5445250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차원의 저주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50A24B-9F40-4C40-A2D0-573F77601CDA}"/>
              </a:ext>
            </a:extLst>
          </p:cNvPr>
          <p:cNvSpPr txBox="1"/>
          <p:nvPr/>
        </p:nvSpPr>
        <p:spPr>
          <a:xfrm>
            <a:off x="5161040" y="5123324"/>
            <a:ext cx="879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pc="0" dirty="0">
                <a:latin typeface="나눔바른펜" panose="020B0600000101010101" charset="-127"/>
                <a:ea typeface="나눔바른펜" panose="020B0600000101010101" charset="-127"/>
              </a:rPr>
              <a:t>KNN</a:t>
            </a:r>
            <a:r>
              <a:rPr lang="ko-KR" altLang="en-US" sz="1200" spc="0" dirty="0">
                <a:latin typeface="나눔바른펜" panose="020B0600000101010101" charset="-127"/>
                <a:ea typeface="나눔바른펜" panose="020B0600000101010101" charset="-127"/>
              </a:rPr>
              <a:t> 실습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982BAF-9136-4F56-99D1-E4A395D3CBF1}"/>
              </a:ext>
            </a:extLst>
          </p:cNvPr>
          <p:cNvSpPr txBox="1"/>
          <p:nvPr/>
        </p:nvSpPr>
        <p:spPr>
          <a:xfrm>
            <a:off x="8621729" y="2800442"/>
            <a:ext cx="1762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알고리즘의 응용사례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152CCF-71C0-4B8C-8460-61F48A327E47}"/>
              </a:ext>
            </a:extLst>
          </p:cNvPr>
          <p:cNvSpPr txBox="1"/>
          <p:nvPr/>
        </p:nvSpPr>
        <p:spPr>
          <a:xfrm>
            <a:off x="8621729" y="2492016"/>
            <a:ext cx="1640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알고리즘의 장단점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DDF4F2-4216-40BB-BF35-8F7E7D0B8A46}"/>
              </a:ext>
            </a:extLst>
          </p:cNvPr>
          <p:cNvSpPr txBox="1"/>
          <p:nvPr/>
        </p:nvSpPr>
        <p:spPr>
          <a:xfrm>
            <a:off x="8607530" y="2174089"/>
            <a:ext cx="2090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261EEA-33F7-4E2C-A87A-5A9ECF53E75D}"/>
              </a:ext>
            </a:extLst>
          </p:cNvPr>
          <p:cNvSpPr txBox="1"/>
          <p:nvPr/>
        </p:nvSpPr>
        <p:spPr>
          <a:xfrm>
            <a:off x="8607530" y="1868628"/>
            <a:ext cx="1359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가우시안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RBF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4B9D8E-EE4D-4E38-BB2E-953869FD302D}"/>
              </a:ext>
            </a:extLst>
          </p:cNvPr>
          <p:cNvSpPr txBox="1"/>
          <p:nvPr/>
        </p:nvSpPr>
        <p:spPr>
          <a:xfrm>
            <a:off x="8607530" y="1593480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트릭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CA4AEC-92A5-4E25-B64E-4D221421DE26}"/>
              </a:ext>
            </a:extLst>
          </p:cNvPr>
          <p:cNvSpPr txBox="1"/>
          <p:nvPr/>
        </p:nvSpPr>
        <p:spPr>
          <a:xfrm>
            <a:off x="8593331" y="1304417"/>
            <a:ext cx="1755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pc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sz="1200" spc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 관련 용어  </a:t>
            </a:r>
          </a:p>
        </p:txBody>
      </p:sp>
    </p:spTree>
    <p:extLst>
      <p:ext uri="{BB962C8B-B14F-4D97-AF65-F5344CB8AC3E}">
        <p14:creationId xmlns:p14="http://schemas.microsoft.com/office/powerpoint/2010/main" val="29772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168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KNN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 실습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85CB06D-C55F-4BBE-8ED0-FA7F6D114FF8}"/>
              </a:ext>
            </a:extLst>
          </p:cNvPr>
          <p:cNvCxnSpPr>
            <a:cxnSpLocks/>
          </p:cNvCxnSpPr>
          <p:nvPr/>
        </p:nvCxnSpPr>
        <p:spPr>
          <a:xfrm>
            <a:off x="5775384" y="886671"/>
            <a:ext cx="0" cy="555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F5A3A99-617F-4273-84BA-8BF2350A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2" t="22507" r="50390" b="5076"/>
          <a:stretch/>
        </p:blipFill>
        <p:spPr>
          <a:xfrm>
            <a:off x="587230" y="1258349"/>
            <a:ext cx="5008228" cy="49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045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차원의 저주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차원의 저주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735D8B-50ED-4646-8AD9-8631220EB70E}"/>
              </a:ext>
            </a:extLst>
          </p:cNvPr>
          <p:cNvSpPr/>
          <p:nvPr/>
        </p:nvSpPr>
        <p:spPr>
          <a:xfrm>
            <a:off x="906034" y="2063012"/>
            <a:ext cx="4880637" cy="235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변수의 수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(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차원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)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이 증가 함에 따라 모델의 성능이 안 좋아지는 현상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차원이 데이터의 개수 보다 클 때 발생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Ex)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데이터가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100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개인데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차원이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500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56268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3" y="1092357"/>
            <a:ext cx="2895945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045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차원의 저주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3" y="1089507"/>
            <a:ext cx="276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차원의 저주가 발생하는 이유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3600" spc="-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F393D9-6260-494D-AD06-7F4CF0CCAAA0}"/>
              </a:ext>
            </a:extLst>
          </p:cNvPr>
          <p:cNvSpPr/>
          <p:nvPr/>
        </p:nvSpPr>
        <p:spPr>
          <a:xfrm>
            <a:off x="906034" y="2022942"/>
            <a:ext cx="4147230" cy="2820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데이터의 차원이 증가할수록 데이터의 밀도가 낮아짐에 따라 발생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KNN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에서는 차원의 저주가 발생하면 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각각의 데이터의 사이의 거리가 멀어지면서 서로 </a:t>
            </a:r>
            <a:r>
              <a:rPr lang="ko-KR" altLang="en-US" sz="2000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비슷해져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분류하기 어려워 짐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A04DE4-2C9E-417A-8F7A-7CFC5FA9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60" y="2029720"/>
            <a:ext cx="6364289" cy="25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045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차원의 저주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해결방법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3600" spc="-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0D35A7-F737-439A-8373-493D8A3029EF}"/>
              </a:ext>
            </a:extLst>
          </p:cNvPr>
          <p:cNvSpPr/>
          <p:nvPr/>
        </p:nvSpPr>
        <p:spPr>
          <a:xfrm>
            <a:off x="906035" y="1759707"/>
            <a:ext cx="2564484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해결방법</a:t>
            </a:r>
            <a:endParaRPr lang="en-US" altLang="ko-KR" sz="3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DD778C-2279-4848-92E3-BDDCC02C6756}"/>
              </a:ext>
            </a:extLst>
          </p:cNvPr>
          <p:cNvSpPr/>
          <p:nvPr/>
        </p:nvSpPr>
        <p:spPr>
          <a:xfrm>
            <a:off x="906034" y="2837389"/>
            <a:ext cx="3671471" cy="14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1.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데이터의 수를 증가 시킨다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2.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차원축소를 진행한다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A7C77-5FF1-453A-9AF7-074C7E425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43" y="2837389"/>
            <a:ext cx="5722516" cy="2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602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KNN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알고리즘의 활용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KNN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알고리즘의 활용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3600" spc="-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F69801-80DB-4096-9349-87A856F09E1F}"/>
              </a:ext>
            </a:extLst>
          </p:cNvPr>
          <p:cNvSpPr/>
          <p:nvPr/>
        </p:nvSpPr>
        <p:spPr>
          <a:xfrm>
            <a:off x="888127" y="1790850"/>
            <a:ext cx="5416420" cy="5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KNN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알고리즘은 현업에서 잘 사용되지 않는다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23B7E-6069-461A-945B-94AA82E7C90D}"/>
              </a:ext>
            </a:extLst>
          </p:cNvPr>
          <p:cNvSpPr txBox="1"/>
          <p:nvPr/>
        </p:nvSpPr>
        <p:spPr>
          <a:xfrm>
            <a:off x="888127" y="2733828"/>
            <a:ext cx="6751113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fontAlgn="base"/>
            <a:r>
              <a:rPr lang="ko-KR" altLang="en-US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특성이나 샘플의 수가 클 경우 예측이 느려짐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.</a:t>
            </a:r>
            <a:endParaRPr lang="en-US" altLang="ko-KR" sz="2000" dirty="0">
              <a:solidFill>
                <a:srgbClr val="444444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l" fontAlgn="base"/>
            <a:endParaRPr lang="en-US" altLang="ko-KR" sz="2000" b="0" i="0" dirty="0">
              <a:solidFill>
                <a:srgbClr val="444444"/>
              </a:solidFill>
              <a:effectLst/>
              <a:latin typeface="나눔바른펜" panose="020B0600000101010101" charset="-127"/>
              <a:ea typeface="나눔바른펜" panose="020B0600000101010101" charset="-127"/>
            </a:endParaRPr>
          </a:p>
          <a:p>
            <a:pPr algn="l" fontAlgn="base"/>
            <a:r>
              <a:rPr lang="ko-KR" altLang="en-US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수백 개 이상의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많은 특성을 가진 데이터셋에는 잘 동작하지 않으며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br>
              <a:rPr lang="en-US" altLang="ko-KR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</a:br>
            <a:r>
              <a:rPr lang="ko-KR" altLang="en-US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특성 값 대부분이 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0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인 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(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즉 희소한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) </a:t>
            </a:r>
            <a:r>
              <a:rPr lang="ko-KR" altLang="en-US" sz="2000" b="0" i="0" dirty="0">
                <a:solidFill>
                  <a:srgbClr val="444444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데이터셋과는 특히 잘 작동하지 않음</a:t>
            </a:r>
            <a:endParaRPr lang="en-US" altLang="ko-KR" sz="2000" b="0" i="0" dirty="0">
              <a:solidFill>
                <a:srgbClr val="444444"/>
              </a:solidFill>
              <a:effectLst/>
              <a:latin typeface="나눔바른펜" panose="020B0600000101010101" charset="-127"/>
              <a:ea typeface="나눔바른펜" panose="020B0600000101010101" charset="-127"/>
            </a:endParaRPr>
          </a:p>
          <a:p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그렇지만 이해하기 쉽고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다른 알고리즘들과 연관되어 있어 </a:t>
            </a:r>
            <a:b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</a:b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복잡한 알고리즘을 배우기에 좋은 시작점이다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.</a:t>
            </a:r>
            <a:endParaRPr lang="ko-KR" altLang="en-US" sz="20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77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4710A3-7C75-4196-BA7F-64205B3F4F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41C9E38-F225-482A-8533-94BCE78597E4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8E398D86-B24D-41AB-933F-AF90980A4FEF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3A6CE36-1007-4944-AA16-27FD9E0BA594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2BCCED0-9467-474A-8B5D-4F83C4985E6D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0F23EBD-E537-4873-99BE-CFABBD36B07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33217C8-51EA-4264-9FE1-A923BF63D3BA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46D747-0BF5-4067-8C4D-A51E6819980B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86A4281-5EEF-4338-A9F7-2E151856F266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1106859-3988-4E60-ABC7-34E889F44895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78A68B6-3DF2-484F-ABA4-9C6D02E9523D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B798707-26AD-441F-89A0-BB8D0D05D972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6AC2273-7CE8-4305-882A-1696A68F79EE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DC5E35-4F04-4331-ADB4-D0A99B21F00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E697D94-2DBC-4D07-BED2-EA8241AA74FD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9C29CD1-1BFC-4B58-BE4F-1C3FE0FB4777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2B2B71F-1C97-49C5-AAEB-BDBBFE28DD6B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82FF3AB-F350-4973-82B3-56FAEE893F41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D9F0058-6E6D-498B-A00C-3DC252B415AD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59256F6-2E3E-4F0B-BA62-780120004C43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71CB92-C63E-41B6-BD76-2BAFCAE4108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7EA5BBA-79AB-4BD4-8C5B-4032FEC4A344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1AEDF7B-0D94-4C70-801E-DA945A9EB033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5601003-3A8F-447A-A573-5D6E66668A11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2B635E4-68A3-48A2-9246-90BD5551504C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E9A5720-26F3-46DB-B80E-8C9E6EF6CC02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6237867-BDB0-4AD3-80ED-595136EEB3F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7888940-410A-4AF9-BD2B-44B5425BAE6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AC818CC-6DBC-4B04-8B57-9B26F0C7DCF7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6312C06-A7CD-42B6-B908-124D59343E2B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A1CA29C-16EE-4461-AE92-1C6640B56690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301B141E-E88D-477B-AD56-D1C2345F636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E487E2-70B9-4B3F-A305-B20365EBF9E0}"/>
              </a:ext>
            </a:extLst>
          </p:cNvPr>
          <p:cNvSpPr txBox="1"/>
          <p:nvPr/>
        </p:nvSpPr>
        <p:spPr>
          <a:xfrm>
            <a:off x="3626767" y="711282"/>
            <a:ext cx="184377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E4E575-9A1C-41DF-8BE2-866AABAD3F32}"/>
              </a:ext>
            </a:extLst>
          </p:cNvPr>
          <p:cNvSpPr txBox="1"/>
          <p:nvPr/>
        </p:nvSpPr>
        <p:spPr>
          <a:xfrm>
            <a:off x="3000634" y="4512323"/>
            <a:ext cx="2726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136106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513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835012" y="1073904"/>
            <a:ext cx="239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알고리즘이란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SVM </a:t>
            </a:r>
            <a:r>
              <a:rPr lang="en-US" altLang="ko-KR" sz="3600" b="1" i="0" dirty="0">
                <a:solidFill>
                  <a:srgbClr val="5F6368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 support vector machine</a:t>
            </a:r>
            <a:endParaRPr lang="en-US" altLang="ko-KR" sz="3600" spc="-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372FBA-9DE1-4FA1-8EB1-1044454B595C}"/>
              </a:ext>
            </a:extLst>
          </p:cNvPr>
          <p:cNvGrpSpPr/>
          <p:nvPr/>
        </p:nvGrpSpPr>
        <p:grpSpPr>
          <a:xfrm>
            <a:off x="7741561" y="1818290"/>
            <a:ext cx="4121418" cy="3951887"/>
            <a:chOff x="7741561" y="1818290"/>
            <a:chExt cx="4121418" cy="395188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E4A90CB-B08C-4C12-8876-6A11F6BD27E8}"/>
                </a:ext>
              </a:extLst>
            </p:cNvPr>
            <p:cNvSpPr/>
            <p:nvPr/>
          </p:nvSpPr>
          <p:spPr>
            <a:xfrm>
              <a:off x="7741561" y="1818290"/>
              <a:ext cx="4121418" cy="3951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4098" name="Picture 2" descr="서포트 벡터 머신(SVM)의 사용자로서 꼭 알아야할 것들 - 매개변수 C와 gamma by bskyvision">
              <a:extLst>
                <a:ext uri="{FF2B5EF4-FFF2-40B4-BE49-F238E27FC236}">
                  <a16:creationId xmlns:a16="http://schemas.microsoft.com/office/drawing/2014/main" id="{AFA8641B-2746-4A7F-AECF-2AE4C5DD2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928" y="2007826"/>
              <a:ext cx="3683895" cy="3426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727B02-4BFE-4D1C-A851-77190C2AD9E3}"/>
              </a:ext>
            </a:extLst>
          </p:cNvPr>
          <p:cNvSpPr txBox="1"/>
          <p:nvPr/>
        </p:nvSpPr>
        <p:spPr>
          <a:xfrm>
            <a:off x="1231298" y="3413941"/>
            <a:ext cx="6372257" cy="1149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주어진 데이터를 구분 짓는 결정 경계를 찾아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데이터를 분류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&amp;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회귀 분석하는 지도학습 알고리즘</a:t>
            </a:r>
          </a:p>
        </p:txBody>
      </p:sp>
    </p:spTree>
    <p:extLst>
      <p:ext uri="{BB962C8B-B14F-4D97-AF65-F5344CB8AC3E}">
        <p14:creationId xmlns:p14="http://schemas.microsoft.com/office/powerpoint/2010/main" val="9168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325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 예시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FCE4EF-B117-4CF3-9FFE-6C6F2FEC049A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82BE3-16C3-40C6-958A-E3F5B108D1E4}"/>
              </a:ext>
            </a:extLst>
          </p:cNvPr>
          <p:cNvSpPr txBox="1"/>
          <p:nvPr/>
        </p:nvSpPr>
        <p:spPr>
          <a:xfrm>
            <a:off x="906034" y="1073904"/>
            <a:ext cx="239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kNN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6AA535-B646-4C51-88E5-3D1414362AD8}"/>
              </a:ext>
            </a:extLst>
          </p:cNvPr>
          <p:cNvGrpSpPr/>
          <p:nvPr/>
        </p:nvGrpSpPr>
        <p:grpSpPr>
          <a:xfrm>
            <a:off x="957330" y="1549033"/>
            <a:ext cx="9909039" cy="4580022"/>
            <a:chOff x="948351" y="1130526"/>
            <a:chExt cx="10491275" cy="4985066"/>
          </a:xfrm>
        </p:grpSpPr>
        <p:grpSp>
          <p:nvGrpSpPr>
            <p:cNvPr id="35" name="그룹 34"/>
            <p:cNvGrpSpPr/>
            <p:nvPr/>
          </p:nvGrpSpPr>
          <p:grpSpPr>
            <a:xfrm>
              <a:off x="948351" y="2141267"/>
              <a:ext cx="4890609" cy="3923457"/>
              <a:chOff x="948351" y="2141267"/>
              <a:chExt cx="4890609" cy="3923457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948351" y="2162195"/>
                <a:ext cx="4890609" cy="3902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4252" y="3482986"/>
                <a:ext cx="916594" cy="916594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1636" y="2141267"/>
                <a:ext cx="651373" cy="651373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7318" y="2990295"/>
                <a:ext cx="588875" cy="588875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9390" y="3889789"/>
                <a:ext cx="588875" cy="588875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1875" y="4392598"/>
                <a:ext cx="588875" cy="588875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4042" y="3579170"/>
                <a:ext cx="588875" cy="588875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9691" y="4578405"/>
                <a:ext cx="588875" cy="588875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7981" y="3238416"/>
                <a:ext cx="651373" cy="651373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220" y="2893856"/>
                <a:ext cx="651373" cy="651373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627" y="3240470"/>
                <a:ext cx="651373" cy="651373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220" y="3917957"/>
                <a:ext cx="651373" cy="651373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685" y="2485405"/>
                <a:ext cx="651373" cy="651373"/>
              </a:xfrm>
              <a:prstGeom prst="rect">
                <a:avLst/>
              </a:prstGeom>
            </p:spPr>
          </p:pic>
        </p:grpSp>
        <p:sp>
          <p:nvSpPr>
            <p:cNvPr id="16" name="타원 15"/>
            <p:cNvSpPr/>
            <p:nvPr/>
          </p:nvSpPr>
          <p:spPr>
            <a:xfrm>
              <a:off x="2415561" y="3176752"/>
              <a:ext cx="1865293" cy="18234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882BE3-16C3-40C6-958A-E3F5B108D1E4}"/>
                </a:ext>
              </a:extLst>
            </p:cNvPr>
            <p:cNvSpPr txBox="1"/>
            <p:nvPr/>
          </p:nvSpPr>
          <p:spPr>
            <a:xfrm>
              <a:off x="3734408" y="1130526"/>
              <a:ext cx="480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3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심슨은 죽었을까 살았을까</a:t>
              </a:r>
              <a:r>
                <a:rPr lang="en-US" altLang="ko-KR" sz="3200" spc="-3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?!</a:t>
              </a:r>
              <a:r>
                <a:rPr lang="ko-KR" altLang="en-US" sz="3200" spc="-3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  </a:t>
              </a:r>
              <a:endParaRPr lang="en-US" altLang="ko-KR" sz="3200" spc="-3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882BE3-16C3-40C6-958A-E3F5B108D1E4}"/>
                </a:ext>
              </a:extLst>
            </p:cNvPr>
            <p:cNvSpPr txBox="1"/>
            <p:nvPr/>
          </p:nvSpPr>
          <p:spPr>
            <a:xfrm>
              <a:off x="2568055" y="5478508"/>
              <a:ext cx="1487639" cy="569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300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kNN</a:t>
              </a:r>
              <a:r>
                <a:rPr lang="en-US" altLang="ko-KR" sz="2800" spc="-3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(k = 3)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549017" y="2183123"/>
              <a:ext cx="4890609" cy="39025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399" y="3492248"/>
              <a:ext cx="916594" cy="916594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302" y="2162195"/>
              <a:ext cx="651373" cy="651373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1047" y="3011223"/>
              <a:ext cx="588875" cy="58887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0056" y="3910717"/>
              <a:ext cx="588875" cy="58887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541" y="4413526"/>
              <a:ext cx="588875" cy="588875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4708" y="3600098"/>
              <a:ext cx="588875" cy="588875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0357" y="4599333"/>
              <a:ext cx="588875" cy="58887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836" y="2813059"/>
              <a:ext cx="651373" cy="65137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886" y="2914784"/>
              <a:ext cx="651373" cy="65137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293" y="3261398"/>
              <a:ext cx="651373" cy="651373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886" y="3938885"/>
              <a:ext cx="651373" cy="651373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351" y="2506333"/>
              <a:ext cx="651373" cy="65137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5882BE3-16C3-40C6-958A-E3F5B108D1E4}"/>
                </a:ext>
              </a:extLst>
            </p:cNvPr>
            <p:cNvSpPr txBox="1"/>
            <p:nvPr/>
          </p:nvSpPr>
          <p:spPr>
            <a:xfrm>
              <a:off x="8444918" y="5530817"/>
              <a:ext cx="1487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3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SVM(</a:t>
              </a:r>
              <a:r>
                <a:rPr lang="ko-KR" altLang="en-US" sz="2800" spc="-3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분류</a:t>
              </a:r>
              <a:r>
                <a:rPr lang="en-US" altLang="ko-KR" sz="2800" spc="-3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)</a:t>
              </a: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951039" y="2485405"/>
              <a:ext cx="1994103" cy="333779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93" y="1496741"/>
            <a:ext cx="651373" cy="65137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41" y="1549033"/>
            <a:ext cx="588875" cy="5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4220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 관련 용어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E5A1D-4A34-437B-B76A-1232DEB840F8}"/>
              </a:ext>
            </a:extLst>
          </p:cNvPr>
          <p:cNvSpPr txBox="1"/>
          <p:nvPr/>
        </p:nvSpPr>
        <p:spPr>
          <a:xfrm>
            <a:off x="906034" y="1895794"/>
            <a:ext cx="9209034" cy="4012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 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서로 다른 분류 값을 결정하는 경계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서포트 벡터 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경계와 가장 가까운 데이터 포인트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마진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서포트 벡터와 결정 경계 사이의 거리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초모수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>
                <a:latin typeface="나눔바른펜" panose="020B0503000000000000" pitchFamily="50" charset="-127"/>
                <a:ea typeface="나눔바른펜" panose="020B0503000000000000" pitchFamily="50" charset="-127"/>
              </a:rPr>
              <a:t>c: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에러를 허용하여 비용을 조절해주는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초모수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 트릭  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저차원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데이터를 고차원으로  옮겨서 데이터를 찾는 방법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감마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경계의 곡률을 조정하는 변수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FCE4EF-B117-4CF3-9FFE-6C6F2FEC049A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82BE3-16C3-40C6-958A-E3F5B108D1E4}"/>
              </a:ext>
            </a:extLst>
          </p:cNvPr>
          <p:cNvSpPr txBox="1"/>
          <p:nvPr/>
        </p:nvSpPr>
        <p:spPr>
          <a:xfrm>
            <a:off x="906034" y="1073904"/>
            <a:ext cx="2564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  관련  용어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50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1784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 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9CA42B0-B056-4763-A403-24E2683BE90E}"/>
              </a:ext>
            </a:extLst>
          </p:cNvPr>
          <p:cNvSpPr txBox="1"/>
          <p:nvPr/>
        </p:nvSpPr>
        <p:spPr>
          <a:xfrm>
            <a:off x="793436" y="1386260"/>
            <a:ext cx="5893698" cy="120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데이터를  분류하기 위한 기준  경계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서포트 벡터를 통해 결정 경계를 찾음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경계는 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차원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 1)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E9176D-862B-42DF-A045-A4810E40BC75}"/>
              </a:ext>
            </a:extLst>
          </p:cNvPr>
          <p:cNvSpPr/>
          <p:nvPr/>
        </p:nvSpPr>
        <p:spPr>
          <a:xfrm>
            <a:off x="906034" y="1010938"/>
            <a:ext cx="2564484" cy="375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39E70-EE2F-4921-A995-AAFEE3EB074F}"/>
              </a:ext>
            </a:extLst>
          </p:cNvPr>
          <p:cNvSpPr txBox="1"/>
          <p:nvPr/>
        </p:nvSpPr>
        <p:spPr>
          <a:xfrm>
            <a:off x="351450" y="992485"/>
            <a:ext cx="239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1A250A-F968-4909-8E8E-B9B610D27240}"/>
              </a:ext>
            </a:extLst>
          </p:cNvPr>
          <p:cNvGrpSpPr/>
          <p:nvPr/>
        </p:nvGrpSpPr>
        <p:grpSpPr>
          <a:xfrm>
            <a:off x="1979319" y="2740589"/>
            <a:ext cx="8233362" cy="3767451"/>
            <a:chOff x="1377251" y="2946295"/>
            <a:chExt cx="8233362" cy="360540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80E24F-22A9-44B6-9768-36EE0E0E2728}"/>
                </a:ext>
              </a:extLst>
            </p:cNvPr>
            <p:cNvSpPr/>
            <p:nvPr/>
          </p:nvSpPr>
          <p:spPr>
            <a:xfrm>
              <a:off x="1402199" y="2946295"/>
              <a:ext cx="3776521" cy="36054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565B3EA-E413-4B3C-AD1A-C0E85BEA9B74}"/>
                </a:ext>
              </a:extLst>
            </p:cNvPr>
            <p:cNvGrpSpPr/>
            <p:nvPr/>
          </p:nvGrpSpPr>
          <p:grpSpPr>
            <a:xfrm>
              <a:off x="1377251" y="3163677"/>
              <a:ext cx="3963191" cy="3266946"/>
              <a:chOff x="974717" y="3243575"/>
              <a:chExt cx="3963191" cy="326694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D8A08F5-3164-4BA2-B6E6-AEACC78DCEEB}"/>
                  </a:ext>
                </a:extLst>
              </p:cNvPr>
              <p:cNvSpPr txBox="1"/>
              <p:nvPr/>
            </p:nvSpPr>
            <p:spPr>
              <a:xfrm>
                <a:off x="974717" y="5801224"/>
                <a:ext cx="3963191" cy="709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3D3D3D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</a:t>
                </a:r>
                <a:r>
                  <a:rPr lang="ko-KR" altLang="en-US" sz="1400" dirty="0">
                    <a:solidFill>
                      <a:srgbClr val="3D3D3D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차원 데이터의 결정 경계 </a:t>
                </a:r>
                <a:r>
                  <a:rPr lang="en-US" altLang="ko-KR" sz="1400" dirty="0">
                    <a:solidFill>
                      <a:srgbClr val="3D3D3D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-&gt;</a:t>
                </a:r>
                <a:r>
                  <a:rPr lang="ko-KR" altLang="en-US" sz="1400" dirty="0">
                    <a:solidFill>
                      <a:srgbClr val="3D3D3D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선의 형태</a:t>
                </a:r>
                <a:r>
                  <a:rPr lang="en-US" altLang="ko-KR" sz="1400" dirty="0">
                    <a:solidFill>
                      <a:srgbClr val="3D3D3D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3D3D3D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“</a:t>
                </a:r>
                <a:r>
                  <a:rPr lang="ko-KR" altLang="en-US" sz="1400" b="1" dirty="0">
                    <a:solidFill>
                      <a:srgbClr val="3D3D3D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결정 경계선</a:t>
                </a:r>
                <a:r>
                  <a:rPr lang="en-US" altLang="ko-KR" sz="1400" b="1" dirty="0">
                    <a:solidFill>
                      <a:srgbClr val="3D3D3D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＂</a:t>
                </a:r>
                <a:endParaRPr lang="ko-KR" altLang="en-US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ECCC119-C456-44FC-AB5D-6EF933F0D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8384" y="3243575"/>
                <a:ext cx="3240349" cy="2451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B3A1177-CAF8-4DAF-BE2C-32E469504E98}"/>
                </a:ext>
              </a:extLst>
            </p:cNvPr>
            <p:cNvSpPr/>
            <p:nvPr/>
          </p:nvSpPr>
          <p:spPr>
            <a:xfrm>
              <a:off x="5672370" y="2946295"/>
              <a:ext cx="3776521" cy="36054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9B6F93-18E2-4C43-9E67-6EADB78D9575}"/>
                </a:ext>
              </a:extLst>
            </p:cNvPr>
            <p:cNvSpPr txBox="1"/>
            <p:nvPr/>
          </p:nvSpPr>
          <p:spPr>
            <a:xfrm>
              <a:off x="5647422" y="5721326"/>
              <a:ext cx="3963191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</a:t>
              </a:r>
              <a:r>
                <a:rPr lang="ko-KR" altLang="en-US" sz="1400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차원 데이터의 결정 경계 </a:t>
              </a:r>
              <a:r>
                <a:rPr lang="en-US" altLang="ko-KR" sz="1400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-&gt; </a:t>
              </a:r>
              <a:r>
                <a:rPr lang="ko-KR" altLang="en-US" sz="1400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평면의 형태 </a:t>
              </a:r>
              <a:endParaRPr lang="en-US" altLang="ko-KR" sz="1400" dirty="0">
                <a:solidFill>
                  <a:srgbClr val="3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“ </a:t>
              </a:r>
              <a:r>
                <a:rPr lang="ko-KR" altLang="en-US" sz="1400" b="1" dirty="0" err="1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초평면</a:t>
              </a:r>
              <a:r>
                <a:rPr lang="en-US" altLang="ko-KR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＂</a:t>
              </a:r>
              <a:endParaRPr lang="ko-KR" altLang="en-US" sz="1400" b="1" dirty="0">
                <a:solidFill>
                  <a:srgbClr val="3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1028" name="Picture 4" descr="서포트 벡터 머신(Support Vector Machine) 쉽게 이해하기 - 아무튼 워라밸">
              <a:extLst>
                <a:ext uri="{FF2B5EF4-FFF2-40B4-BE49-F238E27FC236}">
                  <a16:creationId xmlns:a16="http://schemas.microsoft.com/office/drawing/2014/main" id="{10F3B629-056F-4BA8-85B5-D48BC9EC2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55" y="3162516"/>
              <a:ext cx="3240349" cy="2452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596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3711852" y="711282"/>
            <a:ext cx="140294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87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2848633" y="4512323"/>
            <a:ext cx="43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머신러닝</a:t>
            </a:r>
            <a:r>
              <a:rPr lang="ko-KR" altLang="en-US" sz="4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 개요</a:t>
            </a:r>
          </a:p>
        </p:txBody>
      </p:sp>
    </p:spTree>
    <p:extLst>
      <p:ext uri="{BB962C8B-B14F-4D97-AF65-F5344CB8AC3E}">
        <p14:creationId xmlns:p14="http://schemas.microsoft.com/office/powerpoint/2010/main" val="38414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서포트 벡터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9CA42B0-B056-4763-A403-24E2683BE90E}"/>
              </a:ext>
            </a:extLst>
          </p:cNvPr>
          <p:cNvSpPr txBox="1"/>
          <p:nvPr/>
        </p:nvSpPr>
        <p:spPr>
          <a:xfrm>
            <a:off x="826698" y="1313920"/>
            <a:ext cx="5893698" cy="190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 방향과 크기를 갖는 선의 벡터 개념이 아니라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(0, 0 )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위치에서 특정 지점까지의 벡터를 점으로 형상한 개념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결정 경계선과 가장 맞닿아 있는 데이터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적절한 결정 경계를 찾는데 사용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FAD71-2087-42CA-BBD5-BED8571F1906}"/>
              </a:ext>
            </a:extLst>
          </p:cNvPr>
          <p:cNvGrpSpPr/>
          <p:nvPr/>
        </p:nvGrpSpPr>
        <p:grpSpPr>
          <a:xfrm>
            <a:off x="976874" y="2931694"/>
            <a:ext cx="11314265" cy="3704019"/>
            <a:chOff x="1639595" y="2260144"/>
            <a:chExt cx="16462112" cy="44339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903EB6-12D8-4E7F-BB46-D63EBA1DDDF1}"/>
                </a:ext>
              </a:extLst>
            </p:cNvPr>
            <p:cNvSpPr/>
            <p:nvPr/>
          </p:nvSpPr>
          <p:spPr>
            <a:xfrm>
              <a:off x="1639595" y="2260144"/>
              <a:ext cx="8138247" cy="4433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E404CAD-5905-42A0-B8A2-FB18591C915D}"/>
                </a:ext>
              </a:extLst>
            </p:cNvPr>
            <p:cNvGrpSpPr/>
            <p:nvPr/>
          </p:nvGrpSpPr>
          <p:grpSpPr>
            <a:xfrm>
              <a:off x="2279591" y="2462916"/>
              <a:ext cx="15822116" cy="4143564"/>
              <a:chOff x="4365843" y="2411441"/>
              <a:chExt cx="15822116" cy="414356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C55F1C81-C8DC-49BD-8BCC-A82B418B8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56866" y="2411441"/>
                <a:ext cx="5250230" cy="4143564"/>
              </a:xfrm>
              <a:prstGeom prst="rect">
                <a:avLst/>
              </a:prstGeom>
            </p:spPr>
          </p:pic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CCF56E66-1E9B-4565-BD36-C02C4BF77264}"/>
                  </a:ext>
                </a:extLst>
              </p:cNvPr>
              <p:cNvCxnSpPr/>
              <p:nvPr/>
            </p:nvCxnSpPr>
            <p:spPr>
              <a:xfrm>
                <a:off x="5993336" y="5868140"/>
                <a:ext cx="727060" cy="0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70FAE6-FE51-46EA-9B28-39CAA285453A}"/>
                  </a:ext>
                </a:extLst>
              </p:cNvPr>
              <p:cNvSpPr txBox="1"/>
              <p:nvPr/>
            </p:nvSpPr>
            <p:spPr>
              <a:xfrm>
                <a:off x="4365843" y="5662663"/>
                <a:ext cx="11208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결정 경계선</a:t>
                </a: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7CD29A3-CD93-4EB8-A752-0B3AF173E3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2656" y="4545367"/>
                <a:ext cx="3547662" cy="266330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07C6190A-E97D-44CF-AA8B-26C4105C173B}"/>
                  </a:ext>
                </a:extLst>
              </p:cNvPr>
              <p:cNvCxnSpPr/>
              <p:nvPr/>
            </p:nvCxnSpPr>
            <p:spPr>
              <a:xfrm flipV="1">
                <a:off x="4992656" y="4154750"/>
                <a:ext cx="4222365" cy="656947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61085023-7CFB-44BB-8A5C-E71156A6E4E6}"/>
                  </a:ext>
                </a:extLst>
              </p:cNvPr>
              <p:cNvCxnSpPr/>
              <p:nvPr/>
            </p:nvCxnSpPr>
            <p:spPr>
              <a:xfrm>
                <a:off x="4992656" y="4811697"/>
                <a:ext cx="4037925" cy="38530"/>
              </a:xfrm>
              <a:prstGeom prst="straightConnector1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436DC1-5DD0-4E5C-B44C-A271EE75DEAE}"/>
                  </a:ext>
                </a:extLst>
              </p:cNvPr>
              <p:cNvSpPr txBox="1"/>
              <p:nvPr/>
            </p:nvSpPr>
            <p:spPr>
              <a:xfrm>
                <a:off x="11970627" y="5335881"/>
                <a:ext cx="8217332" cy="773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결정 경계를 정의하는데 다른 데이터들에 비해 많은 영향을 끼치므로</a:t>
                </a:r>
                <a:endPara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r>
                  <a:rPr lang="ko-KR" altLang="en-US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결정 경계를 지지</a:t>
                </a:r>
                <a:r>
                  <a:rPr lang="en-US" altLang="ko-KR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(Support)</a:t>
                </a:r>
                <a:r>
                  <a:rPr lang="ko-KR" altLang="en-US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한다고</a:t>
                </a:r>
                <a:r>
                  <a:rPr lang="en-US" altLang="ko-KR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하여서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“</a:t>
                </a:r>
                <a:r>
                  <a:rPr lang="ko-KR" altLang="en-US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서포트 벡터</a:t>
                </a:r>
                <a:r>
                  <a:rPr lang="en-US" altLang="ko-KR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”</a:t>
                </a:r>
                <a:r>
                  <a:rPr lang="en-US" altLang="ko-KR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라고함</a:t>
                </a:r>
                <a:endPara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2EA1AE-6438-4226-B8E7-19A6B9C0AB56}"/>
              </a:ext>
            </a:extLst>
          </p:cNvPr>
          <p:cNvSpPr/>
          <p:nvPr/>
        </p:nvSpPr>
        <p:spPr>
          <a:xfrm>
            <a:off x="906034" y="1010938"/>
            <a:ext cx="2564484" cy="375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5E223B-F025-4EB3-841B-7BDAC46BBD61}"/>
              </a:ext>
            </a:extLst>
          </p:cNvPr>
          <p:cNvSpPr txBox="1"/>
          <p:nvPr/>
        </p:nvSpPr>
        <p:spPr>
          <a:xfrm>
            <a:off x="351450" y="992485"/>
            <a:ext cx="239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서포트 벡터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9BF2F-ED53-4870-BC59-F1FA619F3462}"/>
              </a:ext>
            </a:extLst>
          </p:cNvPr>
          <p:cNvSpPr txBox="1"/>
          <p:nvPr/>
        </p:nvSpPr>
        <p:spPr>
          <a:xfrm>
            <a:off x="1028268" y="4729441"/>
            <a:ext cx="776940" cy="30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서포트 벡터</a:t>
            </a:r>
          </a:p>
        </p:txBody>
      </p:sp>
    </p:spTree>
    <p:extLst>
      <p:ext uri="{BB962C8B-B14F-4D97-AF65-F5344CB8AC3E}">
        <p14:creationId xmlns:p14="http://schemas.microsoft.com/office/powerpoint/2010/main" val="4085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마진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9CA42B0-B056-4763-A403-24E2683BE90E}"/>
              </a:ext>
            </a:extLst>
          </p:cNvPr>
          <p:cNvSpPr txBox="1"/>
          <p:nvPr/>
        </p:nvSpPr>
        <p:spPr>
          <a:xfrm>
            <a:off x="906034" y="1411048"/>
            <a:ext cx="5893698" cy="120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결정 경계와 서포트 벡터 사이의  거리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마진이 클수록 새로운 데이터를 안정적으로 분류할 가능성 증가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B5F66B-18F8-4785-BDBD-982171E97C27}"/>
              </a:ext>
            </a:extLst>
          </p:cNvPr>
          <p:cNvSpPr/>
          <p:nvPr/>
        </p:nvSpPr>
        <p:spPr>
          <a:xfrm>
            <a:off x="906034" y="1010938"/>
            <a:ext cx="2564484" cy="375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F55D6-F477-45DF-839E-2F0A8A117B36}"/>
              </a:ext>
            </a:extLst>
          </p:cNvPr>
          <p:cNvSpPr txBox="1"/>
          <p:nvPr/>
        </p:nvSpPr>
        <p:spPr>
          <a:xfrm>
            <a:off x="39091" y="992998"/>
            <a:ext cx="239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마진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57CCED-B97C-4926-A3D4-849711EDFA89}"/>
              </a:ext>
            </a:extLst>
          </p:cNvPr>
          <p:cNvGrpSpPr/>
          <p:nvPr/>
        </p:nvGrpSpPr>
        <p:grpSpPr>
          <a:xfrm>
            <a:off x="2188276" y="2242106"/>
            <a:ext cx="8676444" cy="4064660"/>
            <a:chOff x="957330" y="2362278"/>
            <a:chExt cx="9216293" cy="419701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1024AF5-1A96-48FB-B347-5AC0649C548E}"/>
                </a:ext>
              </a:extLst>
            </p:cNvPr>
            <p:cNvSpPr/>
            <p:nvPr/>
          </p:nvSpPr>
          <p:spPr>
            <a:xfrm>
              <a:off x="5772578" y="2362278"/>
              <a:ext cx="4217525" cy="4197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B55517-9229-40BD-A4AB-3D049B6BD5E9}"/>
                </a:ext>
              </a:extLst>
            </p:cNvPr>
            <p:cNvSpPr/>
            <p:nvPr/>
          </p:nvSpPr>
          <p:spPr>
            <a:xfrm>
              <a:off x="982278" y="2362278"/>
              <a:ext cx="4217525" cy="4197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0A1E0A-050A-41A8-A48A-F99C613B5E2A}"/>
                </a:ext>
              </a:extLst>
            </p:cNvPr>
            <p:cNvSpPr txBox="1"/>
            <p:nvPr/>
          </p:nvSpPr>
          <p:spPr>
            <a:xfrm>
              <a:off x="957330" y="5831372"/>
              <a:ext cx="4425993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마진이 최대가 되는 </a:t>
              </a:r>
              <a:r>
                <a:rPr lang="en-US" altLang="ko-KR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H3</a:t>
              </a:r>
              <a:r>
                <a:rPr lang="ko-KR" altLang="en-US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가 </a:t>
              </a:r>
              <a:endParaRPr lang="en-US" altLang="ko-KR" sz="1400" b="1" dirty="0">
                <a:solidFill>
                  <a:srgbClr val="3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적절한 결정 경계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8F06A5-0363-4AB7-BBA0-C99A079D8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5926" y="2481099"/>
              <a:ext cx="3611896" cy="34194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0ACFB6-2B2D-464A-AE03-9A5DF0092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149" y="2481098"/>
              <a:ext cx="3612382" cy="34194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4EC4DF-F0B5-4B6F-A87C-AF37D5A045DB}"/>
                </a:ext>
              </a:extLst>
            </p:cNvPr>
            <p:cNvSpPr txBox="1"/>
            <p:nvPr/>
          </p:nvSpPr>
          <p:spPr>
            <a:xfrm>
              <a:off x="5747630" y="5831372"/>
              <a:ext cx="4425993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새로운 데이터가 들어와도 </a:t>
              </a:r>
              <a:endParaRPr lang="en-US" altLang="ko-KR" sz="1400" b="1" dirty="0">
                <a:solidFill>
                  <a:srgbClr val="3D3D3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H3</a:t>
              </a:r>
              <a:r>
                <a:rPr lang="ko-KR" altLang="en-US" sz="1400" b="1" dirty="0">
                  <a:solidFill>
                    <a:srgbClr val="3D3D3D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결정 경계가 가장 안정적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29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760163-3172-453B-8784-CFD2941E7D64}"/>
              </a:ext>
            </a:extLst>
          </p:cNvPr>
          <p:cNvSpPr/>
          <p:nvPr/>
        </p:nvSpPr>
        <p:spPr>
          <a:xfrm>
            <a:off x="3317966" y="1523017"/>
            <a:ext cx="5290457" cy="348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초모수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906034" y="932914"/>
            <a:ext cx="400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사용하면서 우리가 마주칠 수 있는 문제 </a:t>
            </a:r>
          </a:p>
        </p:txBody>
      </p:sp>
      <p:pic>
        <p:nvPicPr>
          <p:cNvPr id="15" name="그림 14" descr="https://t1.daumcdn.net/cfile/tistory/997D103359E9E0F3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94" y="1938590"/>
            <a:ext cx="3932646" cy="27223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6A3847-76B1-4A8A-BBC1-88443708EA6E}"/>
              </a:ext>
            </a:extLst>
          </p:cNvPr>
          <p:cNvSpPr/>
          <p:nvPr/>
        </p:nvSpPr>
        <p:spPr>
          <a:xfrm>
            <a:off x="968156" y="5203894"/>
            <a:ext cx="10408598" cy="1442384"/>
          </a:xfrm>
          <a:prstGeom prst="rect">
            <a:avLst/>
          </a:prstGeom>
          <a:solidFill>
            <a:srgbClr val="C5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그림의 ★과 같이 분류하기 애매한 이상치</a:t>
            </a: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(outlier)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존재로 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경계를 정하는 것이 어려워질 수 있다</a:t>
            </a: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2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760163-3172-453B-8784-CFD2941E7D64}"/>
              </a:ext>
            </a:extLst>
          </p:cNvPr>
          <p:cNvSpPr/>
          <p:nvPr/>
        </p:nvSpPr>
        <p:spPr>
          <a:xfrm>
            <a:off x="6248910" y="1400738"/>
            <a:ext cx="5127844" cy="3650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57047-F882-42CD-A3DD-7AFB3974CB61}"/>
              </a:ext>
            </a:extLst>
          </p:cNvPr>
          <p:cNvSpPr/>
          <p:nvPr/>
        </p:nvSpPr>
        <p:spPr>
          <a:xfrm>
            <a:off x="968156" y="1400738"/>
            <a:ext cx="5127844" cy="3650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2823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최적의 결정 경계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906034" y="932914"/>
            <a:ext cx="400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사용하면서 우리가 마주칠 수 있는 문제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B5EDFF-ABCE-4ABB-BCD2-CA95327ACE26}"/>
              </a:ext>
            </a:extLst>
          </p:cNvPr>
          <p:cNvCxnSpPr>
            <a:cxnSpLocks/>
          </p:cNvCxnSpPr>
          <p:nvPr/>
        </p:nvCxnSpPr>
        <p:spPr>
          <a:xfrm>
            <a:off x="3239712" y="4475039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6FA4CC-4560-45A2-9EF1-6E5B03C4C17C}"/>
              </a:ext>
            </a:extLst>
          </p:cNvPr>
          <p:cNvSpPr txBox="1"/>
          <p:nvPr/>
        </p:nvSpPr>
        <p:spPr>
          <a:xfrm>
            <a:off x="1302195" y="4576332"/>
            <a:ext cx="5184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마진이 큰 결정 경계를 갖지만 학습의 결과에 에러가 있는 경우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AE5E9-A350-4456-9529-ACDB3B29738A}"/>
              </a:ext>
            </a:extLst>
          </p:cNvPr>
          <p:cNvSpPr txBox="1"/>
          <p:nvPr/>
        </p:nvSpPr>
        <p:spPr>
          <a:xfrm>
            <a:off x="6486417" y="4576332"/>
            <a:ext cx="483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마진이 작은 결정 경계를 갖지만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학습의 결과에 에러가 없는 경우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6A3847-76B1-4A8A-BBC1-88443708EA6E}"/>
              </a:ext>
            </a:extLst>
          </p:cNvPr>
          <p:cNvSpPr/>
          <p:nvPr/>
        </p:nvSpPr>
        <p:spPr>
          <a:xfrm>
            <a:off x="968156" y="5203894"/>
            <a:ext cx="10408598" cy="1442384"/>
          </a:xfrm>
          <a:prstGeom prst="rect">
            <a:avLst/>
          </a:prstGeom>
          <a:solidFill>
            <a:srgbClr val="C5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테스트 데이터를 잘 분류하는 것이 목적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이고 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마진이 클수록 새로운 데이터를 안정적으로 분류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할 가능성 증가하므로 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학습 시 에러가 존재하더라도 마진이 큰 결정 경계를 선택하는 것이 적절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함</a:t>
            </a: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15D897A-6667-4400-A239-3AB3DE74E0AD}"/>
              </a:ext>
            </a:extLst>
          </p:cNvPr>
          <p:cNvCxnSpPr>
            <a:cxnSpLocks/>
          </p:cNvCxnSpPr>
          <p:nvPr/>
        </p:nvCxnSpPr>
        <p:spPr>
          <a:xfrm>
            <a:off x="8504177" y="447025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2984BE3-0924-4027-9711-E75F15D2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58" y="1523016"/>
            <a:ext cx="4048240" cy="2850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707347-5A81-464B-A5D9-FBE4FAB9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457" y="1523016"/>
            <a:ext cx="4048240" cy="28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1550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초모수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848005" y="1514008"/>
            <a:ext cx="6736139" cy="4511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데이터 학습을 통해 결정 경계를 정하는 과정에서 약간의 오류를 허용하는 개념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</a:t>
            </a:r>
            <a:r>
              <a:rPr lang="en-US" altLang="ko-KR" b="1" dirty="0">
                <a:solidFill>
                  <a:srgbClr val="00B0F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</a:t>
            </a:r>
            <a:r>
              <a:rPr lang="ko-KR" altLang="en-US" b="1" dirty="0">
                <a:solidFill>
                  <a:srgbClr val="00B0F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값을 크게 줌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이상치 가능성 낮게 잡음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b="1" dirty="0">
                <a:solidFill>
                  <a:srgbClr val="00B0F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세심한 결정 경계 찾음</a:t>
            </a:r>
            <a:endParaRPr lang="en-US" altLang="ko-KR" b="1" dirty="0">
              <a:solidFill>
                <a:srgbClr val="00B0F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∴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마진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거리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낮아짐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에러률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감소 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</a:t>
            </a:r>
            <a:r>
              <a:rPr lang="en-US" altLang="ko-KR" b="1" dirty="0">
                <a:solidFill>
                  <a:srgbClr val="FF99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</a:t>
            </a:r>
            <a:r>
              <a:rPr lang="ko-KR" altLang="en-US" b="1" dirty="0">
                <a:solidFill>
                  <a:srgbClr val="FF99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값을 작게 줌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이상치 가능성 높게 잡음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b="1" dirty="0">
                <a:solidFill>
                  <a:srgbClr val="FF99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일반적인 결정 경계 찾음</a:t>
            </a:r>
            <a:endParaRPr lang="en-US" altLang="ko-KR" b="1" dirty="0">
              <a:solidFill>
                <a:srgbClr val="FF99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∴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마진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거리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높아짐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에러률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증가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soft margin</a:t>
            </a:r>
          </a:p>
          <a:p>
            <a:pPr>
              <a:lnSpc>
                <a:spcPct val="150000"/>
              </a:lnSpc>
            </a:pPr>
            <a:endParaRPr lang="en-US" altLang="ko-KR" sz="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기법의 정확도를 높이기 위한 파라미터 중 하나로 작용 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비용이 너무 낮으면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과소적합의 위험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비용이  너무 높으면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과대적합의 위험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C40AA3-89BD-4AF7-BB5C-97FAEBF254B1}"/>
              </a:ext>
            </a:extLst>
          </p:cNvPr>
          <p:cNvSpPr/>
          <p:nvPr/>
        </p:nvSpPr>
        <p:spPr>
          <a:xfrm>
            <a:off x="906034" y="1010938"/>
            <a:ext cx="1782082" cy="3967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727CD-ECE5-4382-89D0-F80B8B33197A}"/>
              </a:ext>
            </a:extLst>
          </p:cNvPr>
          <p:cNvSpPr txBox="1"/>
          <p:nvPr/>
        </p:nvSpPr>
        <p:spPr>
          <a:xfrm>
            <a:off x="603895" y="1010938"/>
            <a:ext cx="239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초모수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</a:t>
            </a:r>
          </a:p>
        </p:txBody>
      </p:sp>
      <p:pic>
        <p:nvPicPr>
          <p:cNvPr id="8" name="그림 7" descr="서포트 벡터 머신(Support Vector Machine) 쉽게 이해하기 - 아무튼 워라밸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29" y="2160126"/>
            <a:ext cx="5028655" cy="438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1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1683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비용 변수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1842781" y="1619437"/>
            <a:ext cx="743543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분류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(classification)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에서는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soft margin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택함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</a:t>
            </a:r>
            <a:r>
              <a:rPr lang="ko-KR" altLang="en-US" dirty="0">
                <a:solidFill>
                  <a:srgbClr val="00B0F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회귀</a:t>
            </a:r>
            <a:r>
              <a:rPr lang="en-US" altLang="ko-KR" dirty="0">
                <a:solidFill>
                  <a:srgbClr val="00B0F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(regression)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에서는 마진이 좁을수록 집단을 더욱 잘 대표하므로 </a:t>
            </a:r>
            <a:r>
              <a:rPr lang="en-US" altLang="ko-KR" dirty="0">
                <a:solidFill>
                  <a:srgbClr val="00B0F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hard margin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택함</a:t>
            </a:r>
            <a:endParaRPr lang="en-US" altLang="ko-KR" sz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C40AA3-89BD-4AF7-BB5C-97FAEBF254B1}"/>
              </a:ext>
            </a:extLst>
          </p:cNvPr>
          <p:cNvSpPr/>
          <p:nvPr/>
        </p:nvSpPr>
        <p:spPr>
          <a:xfrm>
            <a:off x="906034" y="1010938"/>
            <a:ext cx="3025886" cy="3967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727CD-ECE5-4382-89D0-F80B8B33197A}"/>
              </a:ext>
            </a:extLst>
          </p:cNvPr>
          <p:cNvSpPr txBox="1"/>
          <p:nvPr/>
        </p:nvSpPr>
        <p:spPr>
          <a:xfrm>
            <a:off x="603895" y="1010938"/>
            <a:ext cx="362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목적에 따른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margin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선택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2000119" y="2681266"/>
            <a:ext cx="7278095" cy="3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1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트릭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906034" y="1373972"/>
            <a:ext cx="8515857" cy="337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종류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선형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    :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선형 결정 경계를 사용하여 데이터 분류가 가능한 경우 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별도의 커널 트릭 사용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비선형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 :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선형 결정 경계를 데이터 분류에 사용할 수 없는 경우    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커널트릭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i="0" dirty="0" err="1">
                <a:solidFill>
                  <a:srgbClr val="333333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저차원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공간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(low dimensional space)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을 고차원 공간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(high dimensional space)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매핑해주는 작업</a:t>
            </a:r>
            <a:endParaRPr lang="en-US" altLang="ko-KR" i="0" dirty="0">
              <a:solidFill>
                <a:srgbClr val="333333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i="0" dirty="0">
              <a:solidFill>
                <a:srgbClr val="333333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</a:t>
            </a:r>
            <a:r>
              <a:rPr lang="en-US" altLang="ko-KR" dirty="0">
                <a:solidFill>
                  <a:srgbClr val="33333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선형 경계를 사용할 수 없는 경우 커널 함수와 기법을 적용하여 결정 경계를 찾음</a:t>
            </a:r>
            <a:endParaRPr lang="en-US" altLang="ko-KR" dirty="0">
              <a:solidFill>
                <a:srgbClr val="33333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rgbClr val="33333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▷</a:t>
            </a:r>
            <a:r>
              <a:rPr lang="en-US" altLang="ko-KR" dirty="0">
                <a:solidFill>
                  <a:srgbClr val="33333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rbf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0" i="0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sigmoid, Polynomial </a:t>
            </a:r>
            <a:r>
              <a:rPr lang="ko-KR" altLang="en-US" b="0" i="0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등의 기법이 존재</a:t>
            </a:r>
            <a:endParaRPr lang="en-US" altLang="ko-KR" b="0" i="0" dirty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EDC67F-71D5-4679-A44A-06362BB4E0C0}"/>
              </a:ext>
            </a:extLst>
          </p:cNvPr>
          <p:cNvSpPr/>
          <p:nvPr/>
        </p:nvSpPr>
        <p:spPr>
          <a:xfrm>
            <a:off x="906034" y="1010938"/>
            <a:ext cx="2564484" cy="375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FACB1-B0AC-4283-BBF9-3B3A48BFF433}"/>
              </a:ext>
            </a:extLst>
          </p:cNvPr>
          <p:cNvSpPr txBox="1"/>
          <p:nvPr/>
        </p:nvSpPr>
        <p:spPr>
          <a:xfrm>
            <a:off x="250461" y="1030825"/>
            <a:ext cx="239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트릭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F518B4-7396-4CCF-AEE0-A7E2109FDA99}"/>
              </a:ext>
            </a:extLst>
          </p:cNvPr>
          <p:cNvGrpSpPr/>
          <p:nvPr/>
        </p:nvGrpSpPr>
        <p:grpSpPr>
          <a:xfrm>
            <a:off x="957329" y="4449351"/>
            <a:ext cx="9598375" cy="2185744"/>
            <a:chOff x="957329" y="4449351"/>
            <a:chExt cx="9598375" cy="218574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223448-FF61-4E9D-8C3A-33DD765D1B0A}"/>
                </a:ext>
              </a:extLst>
            </p:cNvPr>
            <p:cNvSpPr/>
            <p:nvPr/>
          </p:nvSpPr>
          <p:spPr>
            <a:xfrm>
              <a:off x="957329" y="4449351"/>
              <a:ext cx="9598375" cy="2185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804A8FB-85A2-40BA-9826-6718A5FEC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138" y="4633138"/>
              <a:ext cx="5674325" cy="181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4E3A4A-452C-4AB4-9301-133FB75313A1}"/>
                </a:ext>
              </a:extLst>
            </p:cNvPr>
            <p:cNvSpPr txBox="1"/>
            <p:nvPr/>
          </p:nvSpPr>
          <p:spPr>
            <a:xfrm>
              <a:off x="7109272" y="5679323"/>
              <a:ext cx="2555508" cy="885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커널 함수를 적용하여 </a:t>
              </a:r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선형으로 분류할 수 있도록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76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2767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트릭 </a:t>
            </a:r>
            <a:r>
              <a:rPr lang="ko-KR" altLang="en-US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비선형 </a:t>
            </a:r>
            <a:r>
              <a:rPr lang="en-US" altLang="ko-KR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endParaRPr lang="ko-KR" altLang="en-US" sz="2400" spc="-3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BF10B-8752-4E83-8B82-856109CFFF1B}"/>
              </a:ext>
            </a:extLst>
          </p:cNvPr>
          <p:cNvSpPr txBox="1"/>
          <p:nvPr/>
        </p:nvSpPr>
        <p:spPr>
          <a:xfrm>
            <a:off x="957330" y="1089581"/>
            <a:ext cx="6877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 1) 1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 데이터를 커널 트릭을 통해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차원으로 매핑하고 선형 결정 경계를 생성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8AC1F7-E358-4AAF-9570-4DF9D190B379}"/>
              </a:ext>
            </a:extLst>
          </p:cNvPr>
          <p:cNvGrpSpPr/>
          <p:nvPr/>
        </p:nvGrpSpPr>
        <p:grpSpPr>
          <a:xfrm>
            <a:off x="1081618" y="1629015"/>
            <a:ext cx="9793528" cy="3688707"/>
            <a:chOff x="957330" y="1519074"/>
            <a:chExt cx="9556256" cy="348889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ED38D8-1A38-4D97-BFC1-8CA2FD78159D}"/>
                </a:ext>
              </a:extLst>
            </p:cNvPr>
            <p:cNvGrpSpPr/>
            <p:nvPr/>
          </p:nvGrpSpPr>
          <p:grpSpPr>
            <a:xfrm>
              <a:off x="957330" y="1519074"/>
              <a:ext cx="9556256" cy="3488890"/>
              <a:chOff x="253569" y="1519075"/>
              <a:chExt cx="9556256" cy="348889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EB25708-330C-48FC-A10D-AA63CE65C8CC}"/>
                  </a:ext>
                </a:extLst>
              </p:cNvPr>
              <p:cNvSpPr/>
              <p:nvPr/>
            </p:nvSpPr>
            <p:spPr>
              <a:xfrm>
                <a:off x="253569" y="1519075"/>
                <a:ext cx="9556256" cy="34888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F50BA98-9B44-41F6-8897-8BBA78FF1D92}"/>
                  </a:ext>
                </a:extLst>
              </p:cNvPr>
              <p:cNvGrpSpPr/>
              <p:nvPr/>
            </p:nvGrpSpPr>
            <p:grpSpPr>
              <a:xfrm>
                <a:off x="453017" y="1665369"/>
                <a:ext cx="9183717" cy="3297137"/>
                <a:chOff x="1234683" y="2125399"/>
                <a:chExt cx="10058653" cy="3600672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B2A0B72-BF53-4EB6-84AA-0464F1D0A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60726" y="2876135"/>
                  <a:ext cx="1091784" cy="524834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1E52BCA-8DCC-4C8E-A334-5E1C035C1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" r="52223" b="-1572"/>
                <a:stretch/>
              </p:blipFill>
              <p:spPr>
                <a:xfrm>
                  <a:off x="1234683" y="2125399"/>
                  <a:ext cx="3195450" cy="272986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9FA881-5F8C-4CAA-91A1-CE23EC7BB3F4}"/>
                    </a:ext>
                  </a:extLst>
                </p:cNvPr>
                <p:cNvSpPr txBox="1"/>
                <p:nvPr/>
              </p:nvSpPr>
              <p:spPr>
                <a:xfrm>
                  <a:off x="4930256" y="2969275"/>
                  <a:ext cx="86754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rgbClr val="C00000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커널</a:t>
                  </a:r>
                  <a:r>
                    <a:rPr lang="en-US" altLang="ko-KR" sz="1600" dirty="0">
                      <a:solidFill>
                        <a:srgbClr val="C00000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rgbClr val="C00000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함수</a:t>
                  </a:r>
                  <a:endParaRPr lang="en-US" altLang="ko-KR" sz="1600" dirty="0">
                    <a:solidFill>
                      <a:srgbClr val="C0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A3FE0AAC-6348-46C5-95D0-30270AECB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8874" t="-1766" r="-341" b="-1572"/>
                <a:stretch/>
              </p:blipFill>
              <p:spPr>
                <a:xfrm>
                  <a:off x="7515116" y="2129183"/>
                  <a:ext cx="3637199" cy="27773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8" name="화살표: 오른쪽 7">
                  <a:extLst>
                    <a:ext uri="{FF2B5EF4-FFF2-40B4-BE49-F238E27FC236}">
                      <a16:creationId xmlns:a16="http://schemas.microsoft.com/office/drawing/2014/main" id="{956635A6-DF26-44B4-9FB0-DEFA0421EF3D}"/>
                    </a:ext>
                  </a:extLst>
                </p:cNvPr>
                <p:cNvSpPr/>
                <p:nvPr/>
              </p:nvSpPr>
              <p:spPr>
                <a:xfrm>
                  <a:off x="4952689" y="3355905"/>
                  <a:ext cx="1899821" cy="26885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2EE1D05-2A51-44CD-9B06-3C804EFAD24E}"/>
                    </a:ext>
                  </a:extLst>
                </p:cNvPr>
                <p:cNvSpPr txBox="1"/>
                <p:nvPr/>
              </p:nvSpPr>
              <p:spPr>
                <a:xfrm>
                  <a:off x="2259174" y="5001611"/>
                  <a:ext cx="11464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1</a:t>
                  </a:r>
                  <a:r>
                    <a:rPr lang="ko-KR" altLang="en-US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차원 데이터 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0F7D30C-3FC6-48DA-8D4F-E4D15B406DA9}"/>
                    </a:ext>
                  </a:extLst>
                </p:cNvPr>
                <p:cNvSpPr txBox="1"/>
                <p:nvPr/>
              </p:nvSpPr>
              <p:spPr>
                <a:xfrm>
                  <a:off x="7415275" y="4855264"/>
                  <a:ext cx="3878061" cy="870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커널 함수를 통해 </a:t>
                  </a:r>
                  <a:r>
                    <a:rPr lang="en-US" altLang="ko-KR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x2 </a:t>
                  </a:r>
                  <a:r>
                    <a:rPr lang="ko-KR" altLang="en-US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변수를 생성한 </a:t>
                  </a:r>
                  <a:endParaRPr lang="en-US" altLang="ko-KR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2</a:t>
                  </a:r>
                  <a:r>
                    <a:rPr lang="ko-KR" altLang="en-US" sz="1600" dirty="0"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차원 데이터 </a:t>
                  </a: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747DDA66-BDB1-41DA-A143-6C129F7744C1}"/>
                    </a:ext>
                  </a:extLst>
                </p:cNvPr>
                <p:cNvSpPr/>
                <p:nvPr/>
              </p:nvSpPr>
              <p:spPr>
                <a:xfrm>
                  <a:off x="4810693" y="2722879"/>
                  <a:ext cx="2221426" cy="1056318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1C4BB87-FAA1-4C1F-9C44-434244C6AF88}"/>
                    </a:ext>
                  </a:extLst>
                </p:cNvPr>
                <p:cNvSpPr txBox="1"/>
                <p:nvPr/>
              </p:nvSpPr>
              <p:spPr>
                <a:xfrm>
                  <a:off x="5475163" y="4058930"/>
                  <a:ext cx="85792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rgbClr val="C00000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</a:rPr>
                    <a:t>커널 트릭</a:t>
                  </a:r>
                </a:p>
              </p:txBody>
            </p: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52F8B0D3-56BD-4639-ABF9-567722840DB9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>
                  <a:off x="5904127" y="3850907"/>
                  <a:ext cx="0" cy="20802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F3F96710-5670-484E-9FEE-48123377A34A}"/>
                </a:ext>
              </a:extLst>
            </p:cNvPr>
            <p:cNvSpPr/>
            <p:nvPr/>
          </p:nvSpPr>
          <p:spPr>
            <a:xfrm>
              <a:off x="1991528" y="2663784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AAEA608B-4EA8-4A74-8573-6F05CDBAF879}"/>
                </a:ext>
              </a:extLst>
            </p:cNvPr>
            <p:cNvSpPr/>
            <p:nvPr/>
          </p:nvSpPr>
          <p:spPr>
            <a:xfrm>
              <a:off x="2275650" y="2663308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F568164B-550D-49DF-8800-6F5FD0F0140B}"/>
                </a:ext>
              </a:extLst>
            </p:cNvPr>
            <p:cNvSpPr/>
            <p:nvPr/>
          </p:nvSpPr>
          <p:spPr>
            <a:xfrm>
              <a:off x="2560774" y="2663308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66DDC9F-0C4E-4BFE-A3EB-FBE92C4A5855}"/>
                </a:ext>
              </a:extLst>
            </p:cNvPr>
            <p:cNvSpPr/>
            <p:nvPr/>
          </p:nvSpPr>
          <p:spPr>
            <a:xfrm>
              <a:off x="2844697" y="2663308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7430169C-CC64-49F3-8090-E1CDECE5237B}"/>
                </a:ext>
              </a:extLst>
            </p:cNvPr>
            <p:cNvSpPr/>
            <p:nvPr/>
          </p:nvSpPr>
          <p:spPr>
            <a:xfrm>
              <a:off x="3128620" y="2663308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A637D5-138A-400A-8804-31B8A3020C2E}"/>
                </a:ext>
              </a:extLst>
            </p:cNvPr>
            <p:cNvSpPr/>
            <p:nvPr/>
          </p:nvSpPr>
          <p:spPr>
            <a:xfrm>
              <a:off x="1402672" y="2689942"/>
              <a:ext cx="127261" cy="1288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232545-BD44-4928-A3CE-5D4B9E8FBB34}"/>
                </a:ext>
              </a:extLst>
            </p:cNvPr>
            <p:cNvSpPr/>
            <p:nvPr/>
          </p:nvSpPr>
          <p:spPr>
            <a:xfrm>
              <a:off x="1697100" y="2689942"/>
              <a:ext cx="127261" cy="1288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45C9D1-E5AF-4AD1-8A93-81E363AF6C6C}"/>
                </a:ext>
              </a:extLst>
            </p:cNvPr>
            <p:cNvSpPr/>
            <p:nvPr/>
          </p:nvSpPr>
          <p:spPr>
            <a:xfrm>
              <a:off x="3418488" y="2689942"/>
              <a:ext cx="127261" cy="1288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8FF07EB-ACF8-453A-8872-26EF5C54DFA1}"/>
                </a:ext>
              </a:extLst>
            </p:cNvPr>
            <p:cNvSpPr/>
            <p:nvPr/>
          </p:nvSpPr>
          <p:spPr>
            <a:xfrm>
              <a:off x="3712093" y="2689942"/>
              <a:ext cx="127261" cy="1288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04D36F8-1933-4AB9-9FF5-CEA9C95BB37A}"/>
                </a:ext>
              </a:extLst>
            </p:cNvPr>
            <p:cNvSpPr/>
            <p:nvPr/>
          </p:nvSpPr>
          <p:spPr>
            <a:xfrm>
              <a:off x="7334435" y="1909779"/>
              <a:ext cx="127261" cy="1288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6E36D0D-2893-42D3-A64C-A3AEE10B4380}"/>
                </a:ext>
              </a:extLst>
            </p:cNvPr>
            <p:cNvSpPr/>
            <p:nvPr/>
          </p:nvSpPr>
          <p:spPr>
            <a:xfrm>
              <a:off x="7629544" y="2625524"/>
              <a:ext cx="127261" cy="1288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79EBB9-EA9B-4285-866C-A68552CD0B6D}"/>
                </a:ext>
              </a:extLst>
            </p:cNvPr>
            <p:cNvSpPr/>
            <p:nvPr/>
          </p:nvSpPr>
          <p:spPr>
            <a:xfrm>
              <a:off x="9508394" y="2640916"/>
              <a:ext cx="127261" cy="1288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0104DC3-A101-407C-B688-DF67F19B9623}"/>
                </a:ext>
              </a:extLst>
            </p:cNvPr>
            <p:cNvSpPr/>
            <p:nvPr/>
          </p:nvSpPr>
          <p:spPr>
            <a:xfrm>
              <a:off x="9814930" y="1910734"/>
              <a:ext cx="127261" cy="1288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10873EB0-AC94-4DA1-904D-A51A02F730F4}"/>
                </a:ext>
              </a:extLst>
            </p:cNvPr>
            <p:cNvSpPr/>
            <p:nvPr/>
          </p:nvSpPr>
          <p:spPr>
            <a:xfrm>
              <a:off x="7938547" y="3115011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C6E413E6-41E1-40F8-8A4B-44E84C6909CB}"/>
                </a:ext>
              </a:extLst>
            </p:cNvPr>
            <p:cNvSpPr/>
            <p:nvPr/>
          </p:nvSpPr>
          <p:spPr>
            <a:xfrm>
              <a:off x="8249413" y="3421286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07F59221-B159-4CEA-AE6E-70B2A3D8CD20}"/>
                </a:ext>
              </a:extLst>
            </p:cNvPr>
            <p:cNvSpPr/>
            <p:nvPr/>
          </p:nvSpPr>
          <p:spPr>
            <a:xfrm>
              <a:off x="9202942" y="3115011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74F22E96-87F5-46FC-9ABA-A820C8101765}"/>
                </a:ext>
              </a:extLst>
            </p:cNvPr>
            <p:cNvSpPr/>
            <p:nvPr/>
          </p:nvSpPr>
          <p:spPr>
            <a:xfrm>
              <a:off x="8898814" y="3421286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D59BAF56-23F0-4963-8AD3-AC647849BB4B}"/>
                </a:ext>
              </a:extLst>
            </p:cNvPr>
            <p:cNvSpPr/>
            <p:nvPr/>
          </p:nvSpPr>
          <p:spPr>
            <a:xfrm>
              <a:off x="8578563" y="3519735"/>
              <a:ext cx="127261" cy="1696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3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2767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트릭 </a:t>
            </a:r>
            <a:r>
              <a:rPr lang="ko-KR" altLang="en-US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비선형 </a:t>
            </a:r>
            <a:r>
              <a:rPr lang="en-US" altLang="ko-KR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D39EFA-39AC-4738-AB3B-04397A41BE14}"/>
              </a:ext>
            </a:extLst>
          </p:cNvPr>
          <p:cNvGrpSpPr/>
          <p:nvPr/>
        </p:nvGrpSpPr>
        <p:grpSpPr>
          <a:xfrm>
            <a:off x="957330" y="1434034"/>
            <a:ext cx="10938748" cy="3519706"/>
            <a:chOff x="414004" y="1305021"/>
            <a:chExt cx="11363992" cy="390617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A1D12C1-096D-428D-8619-C63D87C1AD72}"/>
                </a:ext>
              </a:extLst>
            </p:cNvPr>
            <p:cNvSpPr/>
            <p:nvPr/>
          </p:nvSpPr>
          <p:spPr>
            <a:xfrm>
              <a:off x="414004" y="1305021"/>
              <a:ext cx="11363992" cy="39061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DFA852-D740-400A-A920-A9214DFCF0E5}"/>
                </a:ext>
              </a:extLst>
            </p:cNvPr>
            <p:cNvSpPr txBox="1"/>
            <p:nvPr/>
          </p:nvSpPr>
          <p:spPr>
            <a:xfrm>
              <a:off x="6661179" y="4220949"/>
              <a:ext cx="4144200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X,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Y, Z 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평면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차원으로 확대하여 </a:t>
              </a:r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결정 경계를 생성 </a:t>
              </a:r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A34DD3-C6D5-4529-B0A1-5516FD50BDDE}"/>
                </a:ext>
              </a:extLst>
            </p:cNvPr>
            <p:cNvSpPr txBox="1"/>
            <p:nvPr/>
          </p:nvSpPr>
          <p:spPr>
            <a:xfrm>
              <a:off x="582980" y="4220949"/>
              <a:ext cx="3721875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선형 결정 경계로 데이터를 분류할 수 없는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차원 데이터</a:t>
              </a:r>
              <a:endPara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B3E5321B-3E07-4308-AB3F-D1CF2FAB2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440" y="1382197"/>
              <a:ext cx="3741827" cy="283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12E78353-25B5-4766-920D-20AAE1005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20821" y="1495196"/>
              <a:ext cx="3741828" cy="26127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C62FD7-8E2D-4497-9633-B0BB0758727B}"/>
                </a:ext>
              </a:extLst>
            </p:cNvPr>
            <p:cNvSpPr txBox="1"/>
            <p:nvPr/>
          </p:nvSpPr>
          <p:spPr>
            <a:xfrm>
              <a:off x="5269853" y="2312985"/>
              <a:ext cx="13913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altLang="ko-KR" b="0" i="0" dirty="0">
                  <a:solidFill>
                    <a:srgbClr val="273239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Z = X </a:t>
              </a:r>
              <a:r>
                <a:rPr lang="es-ES" altLang="ko-KR" b="0" i="0" baseline="30000" dirty="0">
                  <a:solidFill>
                    <a:srgbClr val="273239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r>
                <a:rPr lang="es-ES" altLang="ko-KR" b="0" i="0" dirty="0">
                  <a:solidFill>
                    <a:srgbClr val="273239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 + Y </a:t>
              </a:r>
              <a:r>
                <a:rPr lang="es-ES" altLang="ko-KR" b="0" i="0" baseline="30000" dirty="0">
                  <a:solidFill>
                    <a:srgbClr val="273239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F06B4-9A49-4DB9-94BB-FBBDE9C5CD44}"/>
                </a:ext>
              </a:extLst>
            </p:cNvPr>
            <p:cNvSpPr txBox="1"/>
            <p:nvPr/>
          </p:nvSpPr>
          <p:spPr>
            <a:xfrm>
              <a:off x="4510133" y="2322484"/>
              <a:ext cx="792083" cy="310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커널</a:t>
              </a:r>
              <a:r>
                <a:rPr lang="en-US" altLang="ko-KR" sz="1600" dirty="0">
                  <a:solidFill>
                    <a:srgbClr val="C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C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함수</a:t>
              </a:r>
              <a:endParaRPr lang="en-US" altLang="ko-KR" sz="1600" dirty="0"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6950F1-1017-4A9D-8A17-79AA3968566E}"/>
                </a:ext>
              </a:extLst>
            </p:cNvPr>
            <p:cNvSpPr/>
            <p:nvPr/>
          </p:nvSpPr>
          <p:spPr>
            <a:xfrm>
              <a:off x="4400970" y="2096859"/>
              <a:ext cx="2177121" cy="967271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B693A6-3F1A-44C1-844D-3E77EC844FAD}"/>
                </a:ext>
              </a:extLst>
            </p:cNvPr>
            <p:cNvSpPr txBox="1"/>
            <p:nvPr/>
          </p:nvSpPr>
          <p:spPr>
            <a:xfrm>
              <a:off x="5007642" y="3320281"/>
              <a:ext cx="783302" cy="310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커널 트릭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15443AE-DF36-41E8-A784-E8EEE67E426A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399294" y="3129794"/>
              <a:ext cx="0" cy="1904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9C80362-DD98-47C4-AA57-65276A78C747}"/>
                </a:ext>
              </a:extLst>
            </p:cNvPr>
            <p:cNvCxnSpPr/>
            <p:nvPr/>
          </p:nvCxnSpPr>
          <p:spPr>
            <a:xfrm>
              <a:off x="10078319" y="2817164"/>
              <a:ext cx="727060" cy="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518E38-3132-40B8-B2E9-F1ADA01F471A}"/>
                </a:ext>
              </a:extLst>
            </p:cNvPr>
            <p:cNvSpPr txBox="1"/>
            <p:nvPr/>
          </p:nvSpPr>
          <p:spPr>
            <a:xfrm>
              <a:off x="10830301" y="2608808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결정 경계</a:t>
              </a: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EC44D9F7-A7FD-4231-BAA0-F9CC5440DD2E}"/>
                </a:ext>
              </a:extLst>
            </p:cNvPr>
            <p:cNvSpPr/>
            <p:nvPr/>
          </p:nvSpPr>
          <p:spPr>
            <a:xfrm>
              <a:off x="4542161" y="2694070"/>
              <a:ext cx="1734568" cy="246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407CE8-3C1C-4F36-AD70-79EBF6E263BF}"/>
              </a:ext>
            </a:extLst>
          </p:cNvPr>
          <p:cNvSpPr txBox="1"/>
          <p:nvPr/>
        </p:nvSpPr>
        <p:spPr>
          <a:xfrm>
            <a:off x="906034" y="995081"/>
            <a:ext cx="4761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Ex2) 2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 데이터를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차원으로 매핑하고 결정 경계 생성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5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2767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트릭 </a:t>
            </a:r>
            <a:r>
              <a:rPr lang="ko-KR" altLang="en-US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비선형 </a:t>
            </a:r>
            <a:r>
              <a:rPr lang="en-US" altLang="ko-KR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8842B6-4B6A-4580-874B-DF138EECC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1"/>
          <a:stretch/>
        </p:blipFill>
        <p:spPr>
          <a:xfrm>
            <a:off x="966208" y="1806592"/>
            <a:ext cx="5084600" cy="1904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B6304-DA4A-405B-93E2-EC89FEC28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"/>
          <a:stretch/>
        </p:blipFill>
        <p:spPr>
          <a:xfrm>
            <a:off x="966208" y="4134581"/>
            <a:ext cx="4759889" cy="2446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240D0-F99C-4F6E-8293-12E4BFA86375}"/>
              </a:ext>
            </a:extLst>
          </p:cNvPr>
          <p:cNvSpPr txBox="1"/>
          <p:nvPr/>
        </p:nvSpPr>
        <p:spPr>
          <a:xfrm>
            <a:off x="771079" y="149881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생성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771079" y="382680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 변경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4DA61-B202-41C2-A447-3710DD78768F}"/>
              </a:ext>
            </a:extLst>
          </p:cNvPr>
          <p:cNvSpPr txBox="1"/>
          <p:nvPr/>
        </p:nvSpPr>
        <p:spPr>
          <a:xfrm>
            <a:off x="906034" y="995081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Ex2) 2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 데이터를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차원으로 매핑하고 결정 경계 생성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</a:p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B782351-5F28-4EE8-BAFF-674271B58AFA}"/>
              </a:ext>
            </a:extLst>
          </p:cNvPr>
          <p:cNvSpPr/>
          <p:nvPr/>
        </p:nvSpPr>
        <p:spPr>
          <a:xfrm>
            <a:off x="1698009" y="2798311"/>
            <a:ext cx="1306330" cy="3077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F4A8F9-5AEE-4519-BCE1-C96BBC61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97" y="2685433"/>
            <a:ext cx="2596103" cy="172162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02441141-604F-4BC2-A33E-E1C1A98D52B5}"/>
              </a:ext>
            </a:extLst>
          </p:cNvPr>
          <p:cNvSpPr/>
          <p:nvPr/>
        </p:nvSpPr>
        <p:spPr>
          <a:xfrm>
            <a:off x="936527" y="4827006"/>
            <a:ext cx="1763130" cy="2130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4477BD-2325-4F99-9D17-6EF61520B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076" y="5040086"/>
            <a:ext cx="3321924" cy="17216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1A46D2-A2ED-454B-9587-0937B867EEC7}"/>
              </a:ext>
            </a:extLst>
          </p:cNvPr>
          <p:cNvSpPr txBox="1"/>
          <p:nvPr/>
        </p:nvSpPr>
        <p:spPr>
          <a:xfrm>
            <a:off x="3988352" y="4343845"/>
            <a:ext cx="5607545" cy="79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형태 변경 후 커널 함수를 적용하여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Z(X3)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변수를 생성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fig_add_subplot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()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통해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3D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축을 생성하여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 그래프를 출력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92D53-275A-4394-BC9F-369D3D526E20}"/>
              </a:ext>
            </a:extLst>
          </p:cNvPr>
          <p:cNvSpPr txBox="1"/>
          <p:nvPr/>
        </p:nvSpPr>
        <p:spPr>
          <a:xfrm>
            <a:off x="6050808" y="1164674"/>
            <a:ext cx="6025563" cy="15360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make_circles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두 개의 원형 데이터 생성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n_samples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: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생성할 데이터 수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디폴트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: 100)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noise : 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데이터에 추가된 표준편차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생성 된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X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좌표를 나타내고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Y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보라색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(0)/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노란색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(1)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클래스를 나타냄</a:t>
            </a:r>
          </a:p>
        </p:txBody>
      </p:sp>
    </p:spTree>
    <p:extLst>
      <p:ext uri="{BB962C8B-B14F-4D97-AF65-F5344CB8AC3E}">
        <p14:creationId xmlns:p14="http://schemas.microsoft.com/office/powerpoint/2010/main" val="30440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바른펜" panose="020B0600000101010101" charset="-127"/>
                <a:ea typeface="나눔바른펜" panose="020B0600000101010101" charset="-127"/>
              </a:rPr>
              <a:t>머신러닝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 알고리즘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39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바른펜" panose="020B0600000101010101" charset="-127"/>
                <a:ea typeface="나눔바른펜" panose="020B0600000101010101" charset="-127"/>
              </a:rPr>
              <a:t>머신러닝</a:t>
            </a:r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 이란</a:t>
            </a:r>
            <a:r>
              <a:rPr lang="en-US" altLang="ko-KR" sz="2400" dirty="0">
                <a:latin typeface="나눔바른펜" panose="020B0600000101010101" charset="-127"/>
                <a:ea typeface="나눔바른펜" panose="020B0600000101010101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3600" spc="-3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ACC2D-EAFE-4C58-AE5D-97F1D46DAE56}"/>
              </a:ext>
            </a:extLst>
          </p:cNvPr>
          <p:cNvSpPr/>
          <p:nvPr/>
        </p:nvSpPr>
        <p:spPr>
          <a:xfrm>
            <a:off x="911092" y="1682164"/>
            <a:ext cx="3969408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머신러닝이란</a:t>
            </a:r>
            <a:r>
              <a:rPr lang="en-US" altLang="ko-KR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46F7-A73C-4035-8A96-026D43B3097C}"/>
              </a:ext>
            </a:extLst>
          </p:cNvPr>
          <p:cNvSpPr/>
          <p:nvPr/>
        </p:nvSpPr>
        <p:spPr>
          <a:xfrm>
            <a:off x="911091" y="2630498"/>
            <a:ext cx="4518688" cy="9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데이터를 수집한 후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특정 알고리즘을 기반으로 추론을 하는 프로그램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A88BE7-8C05-4FF2-A250-7299490409B1}"/>
              </a:ext>
            </a:extLst>
          </p:cNvPr>
          <p:cNvSpPr/>
          <p:nvPr/>
        </p:nvSpPr>
        <p:spPr>
          <a:xfrm>
            <a:off x="911091" y="3834736"/>
            <a:ext cx="4147212" cy="9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머신러닝은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지도학습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비지도학습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강화학습으로 분류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9A2E5A-56E3-459A-AD4E-B30B6EDFD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60" y="2210067"/>
            <a:ext cx="6638925" cy="31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2767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트릭 </a:t>
            </a:r>
            <a:r>
              <a:rPr lang="ko-KR" altLang="en-US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비선형 </a:t>
            </a:r>
            <a:r>
              <a:rPr lang="en-US" altLang="ko-KR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EF3A68-B5F0-484F-B044-21DB884DAEE7}"/>
              </a:ext>
            </a:extLst>
          </p:cNvPr>
          <p:cNvSpPr txBox="1"/>
          <p:nvPr/>
        </p:nvSpPr>
        <p:spPr>
          <a:xfrm>
            <a:off x="1060909" y="1481326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17FD24-9B40-4205-BAC3-0742D637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37" y="1789102"/>
            <a:ext cx="4518476" cy="43299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4DA61-B202-41C2-A447-3710DD78768F}"/>
              </a:ext>
            </a:extLst>
          </p:cNvPr>
          <p:cNvSpPr txBox="1"/>
          <p:nvPr/>
        </p:nvSpPr>
        <p:spPr>
          <a:xfrm>
            <a:off x="906034" y="995081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Ex2) 2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 데이터를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차원으로 매핑하고 결정 경계 생성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</a:p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8F35EF-8CBC-49CA-808B-B08B060AD968}"/>
              </a:ext>
            </a:extLst>
          </p:cNvPr>
          <p:cNvSpPr/>
          <p:nvPr/>
        </p:nvSpPr>
        <p:spPr>
          <a:xfrm>
            <a:off x="1652343" y="2464055"/>
            <a:ext cx="2108044" cy="3077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853D8B-DBB4-44F4-92CB-8B9A13EFB738}"/>
              </a:ext>
            </a:extLst>
          </p:cNvPr>
          <p:cNvSpPr txBox="1"/>
          <p:nvPr/>
        </p:nvSpPr>
        <p:spPr>
          <a:xfrm>
            <a:off x="5412078" y="2294778"/>
            <a:ext cx="5571608" cy="79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선형 모델을 위해 </a:t>
            </a: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kernal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‘linear’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지정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 err="1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plot_surface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를 통해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차원 그래프에서 평면 출력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, alpha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는 투명도 조절</a:t>
            </a:r>
            <a:endParaRPr lang="en-US" altLang="ko-KR" sz="1600" b="0" dirty="0">
              <a:solidFill>
                <a:srgbClr val="00000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D9736CB-0BA8-4B88-992F-1757373EFC74}"/>
              </a:ext>
            </a:extLst>
          </p:cNvPr>
          <p:cNvSpPr/>
          <p:nvPr/>
        </p:nvSpPr>
        <p:spPr>
          <a:xfrm>
            <a:off x="1648624" y="5626861"/>
            <a:ext cx="1384771" cy="3077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4F526-C133-450A-84DC-827C0CBE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3690258"/>
            <a:ext cx="3743325" cy="31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2767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트릭 </a:t>
            </a:r>
            <a:r>
              <a:rPr lang="ko-KR" altLang="en-US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비선형 </a:t>
            </a:r>
            <a:r>
              <a:rPr lang="en-US" altLang="ko-KR" sz="2400" spc="-3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ED12FA-28CE-4E50-B5A2-979943678C7F}"/>
              </a:ext>
            </a:extLst>
          </p:cNvPr>
          <p:cNvSpPr txBox="1"/>
          <p:nvPr/>
        </p:nvSpPr>
        <p:spPr>
          <a:xfrm>
            <a:off x="480947" y="621962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https://youtu.be/OdlNM96sHio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86B339-D8E2-443D-940A-C5350B151D32}"/>
              </a:ext>
            </a:extLst>
          </p:cNvPr>
          <p:cNvSpPr txBox="1"/>
          <p:nvPr/>
        </p:nvSpPr>
        <p:spPr>
          <a:xfrm>
            <a:off x="6096000" y="6219624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https://youtu.be/-Z4aojJ-pdg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또 다른 예시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9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25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초부터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243AE-696B-4C42-8A5D-93EB80BE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6" y="1114494"/>
            <a:ext cx="4976099" cy="43624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D8D6E2-FC10-4267-8250-C868395F2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08" r="13641" b="3398"/>
          <a:stretch/>
        </p:blipFill>
        <p:spPr>
          <a:xfrm>
            <a:off x="6368716" y="1079345"/>
            <a:ext cx="3127195" cy="4362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CF28B1-603E-462E-8FE0-9063DAF8E5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89" r="17395"/>
          <a:stretch/>
        </p:blipFill>
        <p:spPr>
          <a:xfrm>
            <a:off x="9431044" y="992998"/>
            <a:ext cx="2760956" cy="44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9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09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가우시안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RBF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62BAE-31C7-47C9-8EC6-CD8E13B4D30D}"/>
              </a:ext>
            </a:extLst>
          </p:cNvPr>
          <p:cNvSpPr txBox="1"/>
          <p:nvPr/>
        </p:nvSpPr>
        <p:spPr>
          <a:xfrm>
            <a:off x="906034" y="1386259"/>
            <a:ext cx="9621252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▷ 가장 일반적으로 많이 사용하는 커널 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kernel = “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rbf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”) : default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값 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▷</a:t>
            </a:r>
            <a:r>
              <a: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비용 변수와 감마 파라미터를 사용</a:t>
            </a:r>
            <a:endParaRPr lang="en-US" altLang="ko-KR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   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오류 허용 정도를 조정하여 마진의 너비를 조정하는 파라미터 </a:t>
            </a:r>
            <a:r>
              <a:rPr lang="en-US" altLang="ko-KR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b="1" dirty="0" err="1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초모수</a:t>
            </a:r>
            <a:r>
              <a:rPr lang="ko-KR" altLang="en-US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</a:t>
            </a:r>
            <a:endParaRPr lang="en-US" altLang="ko-KR" b="1" dirty="0">
              <a:solidFill>
                <a:srgbClr val="FF000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   -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샘플이 영향력을 행사하는 거리를 조정하는 파라미터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가우시안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함수의 표준편차와 관련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-&gt;  </a:t>
            </a:r>
            <a:r>
              <a:rPr lang="ko-KR" altLang="en-US" b="1" dirty="0">
                <a:solidFill>
                  <a:srgbClr val="FF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감마 </a:t>
            </a:r>
            <a:endParaRPr lang="en-US" altLang="ko-KR" b="1" dirty="0">
              <a:solidFill>
                <a:srgbClr val="FF000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▷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감마가 증가할수록 작은 표준편차 </a:t>
            </a:r>
            <a:endParaRPr lang="en-US" altLang="ko-KR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            = </a:t>
            </a:r>
            <a:r>
              <a:rPr lang="ko-KR" altLang="en-US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영향력을 행사하는 거리가 짧아짐</a:t>
            </a:r>
            <a:endParaRPr lang="en-US" altLang="ko-KR" dirty="0">
              <a:solidFill>
                <a:srgbClr val="00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A0F296-516F-444C-AC13-0316874A5970}"/>
              </a:ext>
            </a:extLst>
          </p:cNvPr>
          <p:cNvGrpSpPr/>
          <p:nvPr/>
        </p:nvGrpSpPr>
        <p:grpSpPr>
          <a:xfrm>
            <a:off x="6729275" y="3488977"/>
            <a:ext cx="5761608" cy="3302313"/>
            <a:chOff x="5914341" y="2810722"/>
            <a:chExt cx="6579444" cy="376745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7C9823-E387-48DE-9D8D-23E3EBCF4DDC}"/>
                </a:ext>
              </a:extLst>
            </p:cNvPr>
            <p:cNvSpPr/>
            <p:nvPr/>
          </p:nvSpPr>
          <p:spPr>
            <a:xfrm>
              <a:off x="5914341" y="2810722"/>
              <a:ext cx="6092162" cy="37674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1026" name="Picture 2" descr="서포트 벡터 머신(SVM)의 사용자로서 꼭 알아야할 것들 - 매개변수 C와 gamma by bskyvision">
              <a:extLst>
                <a:ext uri="{FF2B5EF4-FFF2-40B4-BE49-F238E27FC236}">
                  <a16:creationId xmlns:a16="http://schemas.microsoft.com/office/drawing/2014/main" id="{AB2A7AFD-833A-425B-9268-0E190DE18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765" y="2989915"/>
              <a:ext cx="5220709" cy="2981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9E2814-A268-4E28-BFC9-C707EEF05CF4}"/>
                </a:ext>
              </a:extLst>
            </p:cNvPr>
            <p:cNvSpPr txBox="1"/>
            <p:nvPr/>
          </p:nvSpPr>
          <p:spPr>
            <a:xfrm>
              <a:off x="6389765" y="6150522"/>
              <a:ext cx="6104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각 데이터 샘플이 영향력을 행사하는 거리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= 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감마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20575-42B2-45AA-A3B1-23AE95A88225}"/>
              </a:ext>
            </a:extLst>
          </p:cNvPr>
          <p:cNvSpPr/>
          <p:nvPr/>
        </p:nvSpPr>
        <p:spPr>
          <a:xfrm>
            <a:off x="906034" y="1010938"/>
            <a:ext cx="2564484" cy="375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B7983-1AEC-477A-879C-CDD04C6EA36F}"/>
              </a:ext>
            </a:extLst>
          </p:cNvPr>
          <p:cNvSpPr txBox="1"/>
          <p:nvPr/>
        </p:nvSpPr>
        <p:spPr>
          <a:xfrm>
            <a:off x="250461" y="1030825"/>
            <a:ext cx="239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RBF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커널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BB301-4AD7-4F5C-A343-2ABFC40E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367" y="5874053"/>
            <a:ext cx="4330721" cy="7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4901E-15E5-4BD6-BF2A-31810BF2E302}"/>
              </a:ext>
            </a:extLst>
          </p:cNvPr>
          <p:cNvGrpSpPr/>
          <p:nvPr/>
        </p:nvGrpSpPr>
        <p:grpSpPr>
          <a:xfrm>
            <a:off x="0" y="3551854"/>
            <a:ext cx="11950562" cy="3233687"/>
            <a:chOff x="120719" y="3666386"/>
            <a:chExt cx="11950562" cy="323368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99B4E33-7D11-45F8-A43B-AA0F463FE5B2}"/>
                </a:ext>
              </a:extLst>
            </p:cNvPr>
            <p:cNvSpPr/>
            <p:nvPr/>
          </p:nvSpPr>
          <p:spPr>
            <a:xfrm>
              <a:off x="9803105" y="6592296"/>
              <a:ext cx="2268176" cy="234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D5B51FE-28B5-47E1-B0BF-1F68EADE6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19" y="3754697"/>
              <a:ext cx="3936177" cy="2991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3724806-40FB-480C-A506-137CE0BF0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0155" y="3666386"/>
              <a:ext cx="4041126" cy="3111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5DE2967-E012-440B-90B1-720B0AD68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428" y="3715340"/>
              <a:ext cx="4041127" cy="303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1FD279-DF7D-4C2F-963B-0D2249AF603F}"/>
                </a:ext>
              </a:extLst>
            </p:cNvPr>
            <p:cNvSpPr txBox="1"/>
            <p:nvPr/>
          </p:nvSpPr>
          <p:spPr>
            <a:xfrm>
              <a:off x="1570467" y="6519446"/>
              <a:ext cx="1127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적절한 감마 값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FDA3A3-F18C-45B0-BFAA-DCA3C76B27AE}"/>
                </a:ext>
              </a:extLst>
            </p:cNvPr>
            <p:cNvSpPr txBox="1"/>
            <p:nvPr/>
          </p:nvSpPr>
          <p:spPr>
            <a:xfrm>
              <a:off x="5681768" y="6519446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더 작은 감마 값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6BA9AE-2926-4056-BEFE-511BECED7A96}"/>
                </a:ext>
              </a:extLst>
            </p:cNvPr>
            <p:cNvSpPr txBox="1"/>
            <p:nvPr/>
          </p:nvSpPr>
          <p:spPr>
            <a:xfrm>
              <a:off x="9803105" y="6592296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더 큰 감마 값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09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가우시안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RBF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커널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62BAE-31C7-47C9-8EC6-CD8E13B4D30D}"/>
              </a:ext>
            </a:extLst>
          </p:cNvPr>
          <p:cNvSpPr txBox="1"/>
          <p:nvPr/>
        </p:nvSpPr>
        <p:spPr>
          <a:xfrm>
            <a:off x="906033" y="1386259"/>
            <a:ext cx="10839123" cy="2686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▷ 감마를 사용하여 결정 경계의 곡률을 조정함</a:t>
            </a:r>
            <a:endParaRPr lang="en-US" altLang="ko-KR" b="0" dirty="0">
              <a:solidFill>
                <a:srgbClr val="00000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- 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감마를 증가시키면 표준편차가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작아짐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각 샘플의 영향 범위가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작아짐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-&gt; </a:t>
            </a:r>
            <a:r>
              <a:rPr lang="ko-KR" altLang="en-US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경계가 불규칙해지고 각 샘플을 따라 휘어짐 </a:t>
            </a:r>
            <a:r>
              <a: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감마를 감소시키면 표준편차가 커짐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각 샘플의 영향 범위가 넓어짐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경계가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부드러워짐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b="0" dirty="0">
              <a:solidFill>
                <a:srgbClr val="00000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600" b="0" dirty="0">
              <a:solidFill>
                <a:srgbClr val="00000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▷  감마가 너무 작으면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과소적합의 위험</a:t>
            </a:r>
            <a:endParaRPr lang="en-US" altLang="ko-KR" b="0" dirty="0">
              <a:solidFill>
                <a:srgbClr val="00000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  </a:t>
            </a:r>
            <a:r>
              <a:rPr lang="ko-KR" altLang="en-US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감마가 너무 크면   </a:t>
            </a:r>
            <a:r>
              <a: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&gt; </a:t>
            </a:r>
            <a:r>
              <a:rPr lang="ko-KR" altLang="en-US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과대적합의 위험 </a:t>
            </a:r>
            <a:endParaRPr lang="en-US" altLang="ko-KR" b="0" dirty="0">
              <a:solidFill>
                <a:srgbClr val="00000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0" dirty="0">
              <a:solidFill>
                <a:srgbClr val="00000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20575-42B2-45AA-A3B1-23AE95A88225}"/>
              </a:ext>
            </a:extLst>
          </p:cNvPr>
          <p:cNvSpPr/>
          <p:nvPr/>
        </p:nvSpPr>
        <p:spPr>
          <a:xfrm>
            <a:off x="906034" y="1010938"/>
            <a:ext cx="2564484" cy="375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B7983-1AEC-477A-879C-CDD04C6EA36F}"/>
              </a:ext>
            </a:extLst>
          </p:cNvPr>
          <p:cNvSpPr txBox="1"/>
          <p:nvPr/>
        </p:nvSpPr>
        <p:spPr>
          <a:xfrm>
            <a:off x="250461" y="1030825"/>
            <a:ext cx="239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RBF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커널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79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214309" y="1513061"/>
            <a:ext cx="153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수집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B9C3C-80DF-40AD-86C8-9DB742D575E0}"/>
              </a:ext>
            </a:extLst>
          </p:cNvPr>
          <p:cNvSpPr txBox="1"/>
          <p:nvPr/>
        </p:nvSpPr>
        <p:spPr>
          <a:xfrm>
            <a:off x="0" y="6519640"/>
            <a:ext cx="7599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데이터 주소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: https://raw.githubusercontent.com/wikibook/machine-learning/2.0/data/csv/basketball_stat.csv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6C76A97-7D83-43C7-903B-F214160F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1" y="1846288"/>
            <a:ext cx="3803098" cy="6080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685499-233A-4A92-98AE-E0802D2B8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1" y="2567860"/>
            <a:ext cx="3772470" cy="395178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542BA0B-6D97-4DC7-9B5B-8A4E2DF3C811}"/>
              </a:ext>
            </a:extLst>
          </p:cNvPr>
          <p:cNvGraphicFramePr>
            <a:graphicFrameLocks noGrp="1"/>
          </p:cNvGraphicFramePr>
          <p:nvPr/>
        </p:nvGraphicFramePr>
        <p:xfrm>
          <a:off x="5074756" y="3051969"/>
          <a:ext cx="6229052" cy="294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820">
                  <a:extLst>
                    <a:ext uri="{9D8B030D-6E8A-4147-A177-3AD203B41FA5}">
                      <a16:colId xmlns:a16="http://schemas.microsoft.com/office/drawing/2014/main" val="3374374469"/>
                    </a:ext>
                  </a:extLst>
                </a:gridCol>
                <a:gridCol w="2362073">
                  <a:extLst>
                    <a:ext uri="{9D8B030D-6E8A-4147-A177-3AD203B41FA5}">
                      <a16:colId xmlns:a16="http://schemas.microsoft.com/office/drawing/2014/main" val="3461057105"/>
                    </a:ext>
                  </a:extLst>
                </a:gridCol>
                <a:gridCol w="2256530">
                  <a:extLst>
                    <a:ext uri="{9D8B030D-6E8A-4147-A177-3AD203B41FA5}">
                      <a16:colId xmlns:a16="http://schemas.microsoft.com/office/drawing/2014/main" val="2592988736"/>
                    </a:ext>
                  </a:extLst>
                </a:gridCol>
                <a:gridCol w="796629">
                  <a:extLst>
                    <a:ext uri="{9D8B030D-6E8A-4147-A177-3AD203B41FA5}">
                      <a16:colId xmlns:a16="http://schemas.microsoft.com/office/drawing/2014/main" val="2615400953"/>
                    </a:ext>
                  </a:extLst>
                </a:gridCol>
              </a:tblGrid>
              <a:tr h="319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변수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변수 설명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포지션 별 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분별력 </a:t>
                      </a:r>
                    </a:p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4488"/>
                  </a:ext>
                </a:extLst>
              </a:tr>
              <a:tr h="393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3P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한 경기 평균 </a:t>
                      </a:r>
                      <a:r>
                        <a:rPr lang="en-US" altLang="ko-KR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altLang="en-US" sz="14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점슛</a:t>
                      </a:r>
                      <a:r>
                        <a:rPr lang="ko-KR" altLang="en-US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성공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슈팅 가드의 주요 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O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41284"/>
                  </a:ext>
                </a:extLst>
              </a:tr>
              <a:tr h="393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2P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한 경기 평균 </a:t>
                      </a:r>
                      <a:r>
                        <a:rPr lang="en-US" altLang="ko-KR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14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점슛</a:t>
                      </a:r>
                      <a:r>
                        <a:rPr lang="ko-KR" altLang="en-US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성공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슈팅가드와 센터 모두 수행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665002"/>
                  </a:ext>
                </a:extLst>
              </a:tr>
              <a:tr h="393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TRB</a:t>
                      </a:r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한 경기 평균 리바운드 성공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센터의 주요 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O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51107"/>
                  </a:ext>
                </a:extLst>
              </a:tr>
              <a:tr h="393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AST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한</a:t>
                      </a:r>
                      <a:r>
                        <a:rPr lang="en-US" altLang="ko-KR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경기 평균 어시스트 성공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슈팅가드와 센터 모두 수행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462790"/>
                  </a:ext>
                </a:extLst>
              </a:tr>
              <a:tr h="393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STL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한 경기 평균 스틸 성공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슈팅가드와 센터 모두 수행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238992"/>
                  </a:ext>
                </a:extLst>
              </a:tr>
              <a:tr h="393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BLK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한 경기 평균 블로킹 성공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센터의 주요 역할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O</a:t>
                      </a:r>
                      <a:endParaRPr lang="ko-KR" altLang="en-US" sz="16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3565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E4277B-3574-4BBC-957C-494E75A06046}"/>
              </a:ext>
            </a:extLst>
          </p:cNvPr>
          <p:cNvSpPr txBox="1"/>
          <p:nvPr/>
        </p:nvSpPr>
        <p:spPr>
          <a:xfrm>
            <a:off x="5042286" y="1240490"/>
            <a:ext cx="7149714" cy="153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Data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설명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센터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(C)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골대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포스트 근처에서 슛을 블로킹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리바운드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공을 빼내서 공격찬스 만들어서 득점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슈팅가드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(SG)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코트내에서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점 슛과 같은 장거리 슛을 통해 득점 </a:t>
            </a:r>
          </a:p>
        </p:txBody>
      </p:sp>
    </p:spTree>
    <p:extLst>
      <p:ext uri="{BB962C8B-B14F-4D97-AF65-F5344CB8AC3E}">
        <p14:creationId xmlns:p14="http://schemas.microsoft.com/office/powerpoint/2010/main" val="311765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5" y="3770324"/>
            <a:ext cx="7588640" cy="1181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4" y="1938750"/>
            <a:ext cx="7626742" cy="17336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280064" y="1471483"/>
            <a:ext cx="229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시각화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40" y="4026627"/>
            <a:ext cx="2854265" cy="260844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752" y="1310828"/>
            <a:ext cx="2860253" cy="26139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309092" y="5051452"/>
            <a:ext cx="5115185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2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점슛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어시스트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스틸 속성으로 데이터를 분류할 경우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센터와 슈팅가드 경계가 근접하여 분류에 적절하지 않다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분류할 때 필요하지 않은 속성으로 </a:t>
            </a:r>
            <a:r>
              <a:rPr lang="ko-KR" altLang="en-US" sz="16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데이터에서 제거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7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0" y="3662125"/>
            <a:ext cx="6842942" cy="15188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1" y="1936727"/>
            <a:ext cx="6842942" cy="15293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311573" y="1438763"/>
            <a:ext cx="202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시각화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07" y="3860214"/>
            <a:ext cx="2939366" cy="25453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07" y="1365847"/>
            <a:ext cx="2722904" cy="24943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650821" y="5279543"/>
            <a:ext cx="4492427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블로킹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리바운드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3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점슛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속성으로 데이터를 분류할 경우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센터와 슈팅가드 분류에 적절하다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분류할 때 필요한 속성으로 </a:t>
            </a:r>
            <a:r>
              <a:rPr lang="ko-KR" altLang="en-US" sz="16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데이터에서 유지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12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1635A0-6AF0-4532-A241-D9D7488965BD}"/>
              </a:ext>
            </a:extLst>
          </p:cNvPr>
          <p:cNvGrpSpPr/>
          <p:nvPr/>
        </p:nvGrpSpPr>
        <p:grpSpPr>
          <a:xfrm>
            <a:off x="453017" y="1452184"/>
            <a:ext cx="10255568" cy="3665882"/>
            <a:chOff x="233098" y="1414429"/>
            <a:chExt cx="10255568" cy="366588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3AE56EE-95D9-4A63-8601-8008598F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7164" y="3044385"/>
              <a:ext cx="3570214" cy="2035926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403B5B5-4532-4545-BB39-F7B197A30F82}"/>
                </a:ext>
              </a:extLst>
            </p:cNvPr>
            <p:cNvGrpSpPr/>
            <p:nvPr/>
          </p:nvGrpSpPr>
          <p:grpSpPr>
            <a:xfrm>
              <a:off x="233098" y="1414429"/>
              <a:ext cx="10255568" cy="1629956"/>
              <a:chOff x="7745605" y="1016954"/>
              <a:chExt cx="10255568" cy="16299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8417E2-56AA-48E7-9A9F-157968D11044}"/>
                  </a:ext>
                </a:extLst>
              </p:cNvPr>
              <p:cNvSpPr txBox="1"/>
              <p:nvPr/>
            </p:nvSpPr>
            <p:spPr>
              <a:xfrm>
                <a:off x="7745605" y="1016954"/>
                <a:ext cx="2298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3. </a:t>
                </a:r>
                <a:r>
                  <a:rPr lang="ko-KR" altLang="en-US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데이터</a:t>
                </a:r>
                <a:r>
                  <a:rPr lang="en-US" altLang="ko-KR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다듬기 </a:t>
                </a: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4511" y="1604701"/>
                <a:ext cx="3537492" cy="81810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B1515303-3D83-420D-9942-EB8D5987D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9682"/>
              <a:stretch/>
            </p:blipFill>
            <p:spPr>
              <a:xfrm>
                <a:off x="13919670" y="1604702"/>
                <a:ext cx="4081503" cy="1042208"/>
              </a:xfrm>
              <a:prstGeom prst="rect">
                <a:avLst/>
              </a:prstGeom>
            </p:spPr>
          </p:pic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21285B8-E18E-4164-9073-ABB6DEA6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210" y="3097916"/>
              <a:ext cx="3432673" cy="1982395"/>
            </a:xfrm>
            <a:prstGeom prst="rect">
              <a:avLst/>
            </a:prstGeom>
          </p:spPr>
        </p:pic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28445614-18B9-487F-BEE1-BE2D20584129}"/>
                </a:ext>
              </a:extLst>
            </p:cNvPr>
            <p:cNvSpPr/>
            <p:nvPr/>
          </p:nvSpPr>
          <p:spPr>
            <a:xfrm>
              <a:off x="4907666" y="3538828"/>
              <a:ext cx="694481" cy="5642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68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2. SVM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3585293" y="1452185"/>
            <a:ext cx="229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선형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8427345" y="1389288"/>
            <a:ext cx="229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비선형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5260991" y="5598359"/>
            <a:ext cx="6804741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선형</a:t>
            </a:r>
            <a:r>
              <a:rPr lang="en-US" altLang="ko-KR" sz="16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비선형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 하나를 선택하기 위해 전체 데이터를 대상으로 </a:t>
            </a:r>
            <a:r>
              <a:rPr lang="ko-KR" altLang="en-US" sz="1600" dirty="0" err="1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교차검증</a:t>
            </a:r>
            <a:r>
              <a:rPr lang="ko-KR" altLang="en-US" sz="16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평균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낸다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데이터는 둘의 차이가 거의 없기 때문에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임의로 </a:t>
            </a:r>
            <a:r>
              <a:rPr lang="ko-KR" altLang="en-US" sz="1600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비선형으로 진행할 예정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이다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선형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kernel=‘linear’   //  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비선형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kernel=‘</a:t>
            </a: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rbf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-1357345" y="674828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6DB9372-0278-4E5B-B803-1AA16D6F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17" y="1959967"/>
            <a:ext cx="2785182" cy="10147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9E1B8B-FADF-4980-B9AA-C5ADDE460686}"/>
              </a:ext>
            </a:extLst>
          </p:cNvPr>
          <p:cNvSpPr txBox="1"/>
          <p:nvPr/>
        </p:nvSpPr>
        <p:spPr>
          <a:xfrm>
            <a:off x="316543" y="1452185"/>
            <a:ext cx="229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정리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A2C6B5-993D-41F8-961B-8C815016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36" y="1874785"/>
            <a:ext cx="4400985" cy="33438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3C332F-D542-4CD4-8419-9F1E9CA67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55" y="1821517"/>
            <a:ext cx="3765177" cy="32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SVM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109517" y="1510387"/>
            <a:ext cx="7513262" cy="42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1 .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테스트 데이터셋 분할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 단계에서 생성한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df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데이터셋 사용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6881858" y="1573971"/>
            <a:ext cx="392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최적의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파라미터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찾기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918229" y="4413325"/>
            <a:ext cx="7164254" cy="212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RBF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커널 사용하는 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파라미터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C: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경계선의 마진을 결정하는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파라미터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  Gamma: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커널의 데이터포인트의 표준편차를 결정하는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파라미터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sklearn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</a:t>
            </a:r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GridSearch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사용하면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개발자가 부여한 비용과 감마 후보를 조합하여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최적의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C, gamma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조합을 구할 수 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74" y="1959368"/>
            <a:ext cx="4270045" cy="1733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554457-FC7D-42AE-9333-D59981243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7" y="3008249"/>
            <a:ext cx="3324225" cy="22558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79D924-C400-4E40-A13D-D8AD73F46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6" y="5323761"/>
            <a:ext cx="3095625" cy="10953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66EAB9-63B2-43CB-8E7B-B891D6BE7671}"/>
              </a:ext>
            </a:extLst>
          </p:cNvPr>
          <p:cNvSpPr txBox="1"/>
          <p:nvPr/>
        </p:nvSpPr>
        <p:spPr>
          <a:xfrm>
            <a:off x="195583" y="369332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(80, 4)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E791237-A003-4D93-886C-D21EB617E7B1}"/>
              </a:ext>
            </a:extLst>
          </p:cNvPr>
          <p:cNvCxnSpPr>
            <a:cxnSpLocks/>
          </p:cNvCxnSpPr>
          <p:nvPr/>
        </p:nvCxnSpPr>
        <p:spPr>
          <a:xfrm>
            <a:off x="9853670" y="2390754"/>
            <a:ext cx="0" cy="3573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C77BC81A-6607-448C-B621-8441B1BC599E}"/>
              </a:ext>
            </a:extLst>
          </p:cNvPr>
          <p:cNvSpPr/>
          <p:nvPr/>
        </p:nvSpPr>
        <p:spPr>
          <a:xfrm>
            <a:off x="9294471" y="2026506"/>
            <a:ext cx="1180618" cy="375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70" y="1974827"/>
            <a:ext cx="55530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바른펜" panose="020B0600000101010101" charset="-127"/>
                <a:ea typeface="나눔바른펜" panose="020B0600000101010101" charset="-127"/>
              </a:rPr>
              <a:t>머신러닝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 알고리즘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FCE4EF-B117-4CF3-9FFE-6C6F2FEC049A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82BE3-16C3-40C6-958A-E3F5B108D1E4}"/>
              </a:ext>
            </a:extLst>
          </p:cNvPr>
          <p:cNvSpPr txBox="1"/>
          <p:nvPr/>
        </p:nvSpPr>
        <p:spPr>
          <a:xfrm>
            <a:off x="906034" y="1093851"/>
            <a:ext cx="265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지도학습과 비지도학습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B236791-7774-4FB7-B632-FE0B6B1D42FD}"/>
              </a:ext>
            </a:extLst>
          </p:cNvPr>
          <p:cNvSpPr/>
          <p:nvPr/>
        </p:nvSpPr>
        <p:spPr>
          <a:xfrm>
            <a:off x="904379" y="2096321"/>
            <a:ext cx="3969408" cy="72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지도학습</a:t>
            </a:r>
            <a:endParaRPr lang="en-US" altLang="ko-KR" sz="3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591BB2-89A9-4AC2-A347-BEF8F1A74471}"/>
              </a:ext>
            </a:extLst>
          </p:cNvPr>
          <p:cNvSpPr/>
          <p:nvPr/>
        </p:nvSpPr>
        <p:spPr>
          <a:xfrm>
            <a:off x="904379" y="3189108"/>
            <a:ext cx="3969408" cy="2358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정답이 있는 데이터를 활용해 학습을 진행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Ex)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선형회귀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다항회귀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KNN, SVM, </a:t>
            </a:r>
            <a:b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</a:br>
            <a:r>
              <a:rPr lang="ko-KR" altLang="en-US" sz="2000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나이브베이즈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3DF1D3-5505-46CE-B071-0424852F6878}"/>
              </a:ext>
            </a:extLst>
          </p:cNvPr>
          <p:cNvSpPr/>
          <p:nvPr/>
        </p:nvSpPr>
        <p:spPr>
          <a:xfrm>
            <a:off x="6449120" y="3186608"/>
            <a:ext cx="3969408" cy="18969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정답이 없는 데이터를 활용해 비슷한 특징끼리 군집화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Ex) K-means, PCA, Eclat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2007B2D-3E6D-49A3-BA1E-2A56B3FA257F}"/>
              </a:ext>
            </a:extLst>
          </p:cNvPr>
          <p:cNvSpPr/>
          <p:nvPr/>
        </p:nvSpPr>
        <p:spPr>
          <a:xfrm>
            <a:off x="6449120" y="2096321"/>
            <a:ext cx="3969408" cy="72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비지도학습</a:t>
            </a:r>
            <a:endParaRPr lang="en-US" altLang="ko-KR" sz="3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30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623409" y="1429356"/>
            <a:ext cx="357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최적의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파라미터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찾기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SVM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6096000" y="1429356"/>
            <a:ext cx="357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 시각화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42741" y="1878522"/>
            <a:ext cx="5100449" cy="3759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번에서 찾은 파라미터가 최적의 파라미터인지 시각화를 통해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9373959" y="4493993"/>
            <a:ext cx="563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시각화할 비용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감마 후보를 저장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학습할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X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점슛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블로킹 횟수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 모델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분류값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Y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농구선수 포지션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8" y="1836305"/>
            <a:ext cx="4708373" cy="35597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83E50C-E07C-4161-9238-0C0B0F8EA0F7}"/>
              </a:ext>
            </a:extLst>
          </p:cNvPr>
          <p:cNvSpPr txBox="1"/>
          <p:nvPr/>
        </p:nvSpPr>
        <p:spPr>
          <a:xfrm>
            <a:off x="623408" y="5429913"/>
            <a:ext cx="5873974" cy="13556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임의의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gamma, C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값을 지정하고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GridSearchCV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적용한 </a:t>
            </a:r>
            <a:r>
              <a:rPr lang="en-US" altLang="ko-KR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clf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변수 생성 과정을 포함한 </a:t>
            </a:r>
            <a:r>
              <a:rPr lang="en-US" altLang="ko-KR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svc_param_selection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함수 정의 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이후 </a:t>
            </a:r>
            <a:r>
              <a:rPr lang="en-US" altLang="ko-KR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X_train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</a:t>
            </a:r>
            <a:r>
              <a:rPr lang="en-US" altLang="ko-KR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y_train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생성 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실행 결과 최적의 비용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= 0.1,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최적의 감마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= 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임을 알 수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3EBDC-A80F-48C0-ABD4-9CEF4A3A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56" y="2322970"/>
            <a:ext cx="5748724" cy="22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92F128-7C24-4A15-9E2B-20BCF40E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48" y="1771296"/>
            <a:ext cx="5127432" cy="50142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52263" y="1345858"/>
            <a:ext cx="357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경계선 시각화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SVM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3664795" y="2084521"/>
            <a:ext cx="259619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센터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(C)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슈팅가드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(SG)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벡터화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3664795" y="3338477"/>
            <a:ext cx="2596193" cy="6211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앞서 만들었던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파라미터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후보를 조합하고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학습한 후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classifiers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저장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7D0876-EE6A-4DC6-A85E-5382954A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426" y="1956123"/>
            <a:ext cx="4500226" cy="43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C86D804-3911-41D8-84ED-A1C52F3B9A93}"/>
              </a:ext>
            </a:extLst>
          </p:cNvPr>
          <p:cNvSpPr/>
          <p:nvPr/>
        </p:nvSpPr>
        <p:spPr>
          <a:xfrm>
            <a:off x="6494314" y="3217762"/>
            <a:ext cx="636607" cy="621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01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52263" y="1345858"/>
            <a:ext cx="357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결정 경계선 시각화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SVM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36FD1B-1A8D-4A01-975B-C1763DB10747}"/>
              </a:ext>
            </a:extLst>
          </p:cNvPr>
          <p:cNvGrpSpPr/>
          <p:nvPr/>
        </p:nvGrpSpPr>
        <p:grpSpPr>
          <a:xfrm>
            <a:off x="2518065" y="992998"/>
            <a:ext cx="9278264" cy="5876115"/>
            <a:chOff x="2425467" y="981885"/>
            <a:chExt cx="9278264" cy="587611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D66AA32-4AFF-4BA2-9F48-53A7CE1E9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5467" y="981885"/>
              <a:ext cx="5699527" cy="5569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350033" y="2834338"/>
              <a:ext cx="1863224" cy="18049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2457236" y="6480613"/>
              <a:ext cx="5943600" cy="35286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88817" y="6273225"/>
              <a:ext cx="3286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00B0F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감마의 크기 증가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 rot="5400000">
              <a:off x="5711268" y="3477606"/>
              <a:ext cx="5190861" cy="412072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17392" y="5795068"/>
              <a:ext cx="3286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FFC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비용의 크기 증가</a:t>
              </a: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6213256" y="1912403"/>
              <a:ext cx="2702144" cy="9219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646206" y="1504824"/>
              <a:ext cx="30289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최적의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C, gamma 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사용한</a:t>
              </a:r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SVM 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모델</a:t>
              </a:r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28355" y="2990736"/>
              <a:ext cx="275975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▷ 비용의 크기에 따라 </a:t>
              </a:r>
              <a:endPara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0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   결정 경계선 위치 변환</a:t>
              </a:r>
              <a:endPara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endPara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0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▷ 감마의 크기에 따라</a:t>
              </a:r>
              <a:endPara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20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   결정 경계 곡률 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7D39E7-DF4F-4B3A-83B4-89FB6C58A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674" y="1589888"/>
            <a:ext cx="5679594" cy="52681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525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농구선수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 예측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417E2-56AA-48E7-9A9F-157968D11044}"/>
              </a:ext>
            </a:extLst>
          </p:cNvPr>
          <p:cNvSpPr txBox="1"/>
          <p:nvPr/>
        </p:nvSpPr>
        <p:spPr>
          <a:xfrm>
            <a:off x="52263" y="1345858"/>
            <a:ext cx="357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테스트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8F57B-0759-4784-84D3-54DAD2DE1705}"/>
              </a:ext>
            </a:extLst>
          </p:cNvPr>
          <p:cNvSpPr/>
          <p:nvPr/>
        </p:nvSpPr>
        <p:spPr>
          <a:xfrm>
            <a:off x="-70790" y="894179"/>
            <a:ext cx="1785870" cy="395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 SVM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B2E07-90A5-4419-8792-82F3F0464DE7}"/>
              </a:ext>
            </a:extLst>
          </p:cNvPr>
          <p:cNvSpPr txBox="1"/>
          <p:nvPr/>
        </p:nvSpPr>
        <p:spPr>
          <a:xfrm>
            <a:off x="367274" y="5664381"/>
            <a:ext cx="5195144" cy="7533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테스트 결과 </a:t>
            </a:r>
            <a:r>
              <a:rPr lang="ko-KR" altLang="en-US" sz="15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예측값</a:t>
            </a:r>
            <a:r>
              <a:rPr lang="en-US" altLang="ko-KR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포지션</a:t>
            </a:r>
            <a:r>
              <a:rPr lang="en-US" altLang="ko-KR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</a:t>
            </a:r>
            <a:r>
              <a:rPr lang="en-US" altLang="ko-KR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5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실제값의</a:t>
            </a: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정확도는 </a:t>
            </a:r>
            <a:r>
              <a:rPr lang="en-US" altLang="ko-KR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0.8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</a:t>
            </a: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명의 포지션 일치</a:t>
            </a:r>
            <a:r>
              <a:rPr lang="en-US" altLang="ko-KR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불일치 확인 </a:t>
            </a:r>
            <a:endParaRPr lang="en-US" altLang="ko-KR" sz="15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BF909-A8AC-428F-8358-6C847DC9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" y="1776798"/>
            <a:ext cx="5508686" cy="35344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685B8FB-167E-4240-80A4-DDC7A1078F44}"/>
              </a:ext>
            </a:extLst>
          </p:cNvPr>
          <p:cNvGrpSpPr/>
          <p:nvPr/>
        </p:nvGrpSpPr>
        <p:grpSpPr>
          <a:xfrm>
            <a:off x="7014258" y="2344931"/>
            <a:ext cx="2729796" cy="369332"/>
            <a:chOff x="7014258" y="2344931"/>
            <a:chExt cx="2729796" cy="3693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4A76A7-9C4F-4BF2-82AE-99245C03DD3E}"/>
                </a:ext>
              </a:extLst>
            </p:cNvPr>
            <p:cNvSpPr/>
            <p:nvPr/>
          </p:nvSpPr>
          <p:spPr>
            <a:xfrm>
              <a:off x="7014258" y="2395959"/>
              <a:ext cx="1620456" cy="2662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30C25EE-1C6B-43F4-A9B0-3037D0F29889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634714" y="2529068"/>
              <a:ext cx="4861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EF0814-6B2C-4D0B-BB4F-CE98B24A546D}"/>
                </a:ext>
              </a:extLst>
            </p:cNvPr>
            <p:cNvSpPr txBox="1"/>
            <p:nvPr/>
          </p:nvSpPr>
          <p:spPr>
            <a:xfrm>
              <a:off x="9153828" y="2344931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일치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06448A-B5C2-4425-838A-0A97955DFF21}"/>
              </a:ext>
            </a:extLst>
          </p:cNvPr>
          <p:cNvGrpSpPr/>
          <p:nvPr/>
        </p:nvGrpSpPr>
        <p:grpSpPr>
          <a:xfrm>
            <a:off x="7016188" y="3677949"/>
            <a:ext cx="2914141" cy="369332"/>
            <a:chOff x="7014258" y="2344931"/>
            <a:chExt cx="2914141" cy="36933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E253E2-191C-46C8-ADB7-6F516778D47D}"/>
                </a:ext>
              </a:extLst>
            </p:cNvPr>
            <p:cNvSpPr/>
            <p:nvPr/>
          </p:nvSpPr>
          <p:spPr>
            <a:xfrm>
              <a:off x="7014258" y="2395959"/>
              <a:ext cx="1620456" cy="2662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2BD4267-2B84-4392-8354-684F8D31659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8634714" y="2529068"/>
              <a:ext cx="4861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1076EE-2128-4D58-9531-446461507E81}"/>
                </a:ext>
              </a:extLst>
            </p:cNvPr>
            <p:cNvSpPr txBox="1"/>
            <p:nvPr/>
          </p:nvSpPr>
          <p:spPr>
            <a:xfrm>
              <a:off x="9153828" y="234493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불일치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253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3949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알고리즘의 장단점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3446AE-DAF2-40CB-9262-0AD1C174B7EB}"/>
              </a:ext>
            </a:extLst>
          </p:cNvPr>
          <p:cNvGrpSpPr/>
          <p:nvPr/>
        </p:nvGrpSpPr>
        <p:grpSpPr>
          <a:xfrm>
            <a:off x="957330" y="3942172"/>
            <a:ext cx="6104020" cy="1871845"/>
            <a:chOff x="957330" y="1030825"/>
            <a:chExt cx="6104020" cy="187184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F8F57B-0759-4784-84D3-54DAD2DE1705}"/>
                </a:ext>
              </a:extLst>
            </p:cNvPr>
            <p:cNvSpPr/>
            <p:nvPr/>
          </p:nvSpPr>
          <p:spPr>
            <a:xfrm>
              <a:off x="957330" y="1030825"/>
              <a:ext cx="3159764" cy="3385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SVM </a:t>
              </a:r>
              <a:r>
                <a:rPr lang="ko-KR" altLang="en-US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알고리즘의 장점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61E08D-3B81-4B68-B4C7-FA0125083C61}"/>
                </a:ext>
              </a:extLst>
            </p:cNvPr>
            <p:cNvSpPr txBox="1"/>
            <p:nvPr/>
          </p:nvSpPr>
          <p:spPr>
            <a:xfrm>
              <a:off x="957330" y="1601608"/>
              <a:ext cx="6104020" cy="13010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커널 트릭의 적용으로 특성이 다양한 데이터 분류에 강함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파라미터의 조정으로 과소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과대 적합에 대처할 수 있음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적은 학습으로도 정확도 높은 분류가 가능함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964578-0880-40DC-82C7-8985C3522137}"/>
              </a:ext>
            </a:extLst>
          </p:cNvPr>
          <p:cNvGrpSpPr/>
          <p:nvPr/>
        </p:nvGrpSpPr>
        <p:grpSpPr>
          <a:xfrm>
            <a:off x="957330" y="1387889"/>
            <a:ext cx="9248073" cy="1482283"/>
            <a:chOff x="957330" y="3565478"/>
            <a:chExt cx="9248073" cy="14822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CBE1B2-00EE-448E-851E-74DD7DA6CBB8}"/>
                </a:ext>
              </a:extLst>
            </p:cNvPr>
            <p:cNvSpPr/>
            <p:nvPr/>
          </p:nvSpPr>
          <p:spPr>
            <a:xfrm>
              <a:off x="957330" y="3565478"/>
              <a:ext cx="3159764" cy="3766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SVM </a:t>
              </a:r>
              <a:r>
                <a:rPr lang="ko-KR" altLang="en-US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알고리즘의 단점</a:t>
              </a:r>
              <a:endPara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A2A0FB-4223-4D79-812C-37D4E07D1CFB}"/>
                </a:ext>
              </a:extLst>
            </p:cNvPr>
            <p:cNvSpPr txBox="1"/>
            <p:nvPr/>
          </p:nvSpPr>
          <p:spPr>
            <a:xfrm>
              <a:off x="985030" y="4162198"/>
              <a:ext cx="9220373" cy="885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데이터의 차원이 높거나 특성이 확연히 다른 경우 데이터 </a:t>
              </a:r>
              <a:r>
                <a:rPr lang="ko-KR" altLang="en-US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전처리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과정이 더욱 중요해짐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차원이 높을수록 결정 경계 및 데이터의 시각화가 어려움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7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62FEB46-1066-4320-ACC6-19CEEACD2C78}"/>
              </a:ext>
            </a:extLst>
          </p:cNvPr>
          <p:cNvSpPr txBox="1"/>
          <p:nvPr/>
        </p:nvSpPr>
        <p:spPr>
          <a:xfrm>
            <a:off x="957330" y="72459"/>
            <a:ext cx="4314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SVM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알고리즘의 응용사례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E567C2-9061-4F40-95A0-041CBA26496F}"/>
              </a:ext>
            </a:extLst>
          </p:cNvPr>
          <p:cNvGrpSpPr/>
          <p:nvPr/>
        </p:nvGrpSpPr>
        <p:grpSpPr>
          <a:xfrm>
            <a:off x="713834" y="1629343"/>
            <a:ext cx="10764332" cy="4519017"/>
            <a:chOff x="713834" y="1963955"/>
            <a:chExt cx="10764332" cy="45190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5FB068-1D53-454C-9E77-3D895ECDEBC4}"/>
                </a:ext>
              </a:extLst>
            </p:cNvPr>
            <p:cNvSpPr txBox="1"/>
            <p:nvPr/>
          </p:nvSpPr>
          <p:spPr>
            <a:xfrm>
              <a:off x="8977991" y="5651975"/>
              <a:ext cx="19639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환자 영상 데이터  </a:t>
              </a:r>
              <a:r>
                <a:rPr lang="en-US" altLang="ko-KR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&amp; </a:t>
              </a:r>
            </a:p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환자  샘플 분류 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C02678E-9292-414B-AE0F-DC28CD702DB1}"/>
                </a:ext>
              </a:extLst>
            </p:cNvPr>
            <p:cNvCxnSpPr/>
            <p:nvPr/>
          </p:nvCxnSpPr>
          <p:spPr>
            <a:xfrm>
              <a:off x="2152878" y="5423451"/>
              <a:ext cx="5588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A0C993-D623-4706-8F4F-8A8E0FCAE79F}"/>
                </a:ext>
              </a:extLst>
            </p:cNvPr>
            <p:cNvSpPr txBox="1"/>
            <p:nvPr/>
          </p:nvSpPr>
          <p:spPr>
            <a:xfrm>
              <a:off x="5017736" y="5651975"/>
              <a:ext cx="22252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유전자</a:t>
              </a:r>
              <a:r>
                <a:rPr lang="en-US" altLang="ko-KR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&amp; </a:t>
              </a:r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단백질 </a:t>
              </a:r>
              <a:r>
                <a:rPr lang="ko-KR" altLang="en-US" sz="24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그룹핑</a:t>
              </a:r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화합물 분류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1ACDF91A-E74A-4FDC-96BD-B7B8ADB8FE16}"/>
                </a:ext>
              </a:extLst>
            </p:cNvPr>
            <p:cNvCxnSpPr/>
            <p:nvPr/>
          </p:nvCxnSpPr>
          <p:spPr>
            <a:xfrm>
              <a:off x="5850978" y="5423451"/>
              <a:ext cx="5588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8AA2E5-B5C2-41FE-AF12-3A12C537439E}"/>
                </a:ext>
              </a:extLst>
            </p:cNvPr>
            <p:cNvSpPr txBox="1"/>
            <p:nvPr/>
          </p:nvSpPr>
          <p:spPr>
            <a:xfrm>
              <a:off x="1214612" y="5651975"/>
              <a:ext cx="2082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텍스트 및 이미지 분류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254882B-A9F0-43A4-B4EB-258CF7911A90}"/>
                </a:ext>
              </a:extLst>
            </p:cNvPr>
            <p:cNvCxnSpPr/>
            <p:nvPr/>
          </p:nvCxnSpPr>
          <p:spPr>
            <a:xfrm>
              <a:off x="9549078" y="5423451"/>
              <a:ext cx="55880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874D8E7E-768C-47E0-8844-3A5FB327B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" y="1963957"/>
              <a:ext cx="3203448" cy="293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분류:분자생물학 관련 능력 | 초능력 위키 | Fandom">
              <a:extLst>
                <a:ext uri="{FF2B5EF4-FFF2-40B4-BE49-F238E27FC236}">
                  <a16:creationId xmlns:a16="http://schemas.microsoft.com/office/drawing/2014/main" id="{ABBC75FB-A6F5-4B78-992F-1D13C2AFA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75" y="1963955"/>
              <a:ext cx="3203449" cy="293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이슈분석] 뷰노·루닛 등 인공지능 기반 진단기 국내 최초 의료기기 허가 받나 - 전자신문">
              <a:extLst>
                <a:ext uri="{FF2B5EF4-FFF2-40B4-BE49-F238E27FC236}">
                  <a16:creationId xmlns:a16="http://schemas.microsoft.com/office/drawing/2014/main" id="{4C397E27-E353-4761-A59D-00E72EE2D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718" y="1963956"/>
              <a:ext cx="3203448" cy="293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000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바른펜" panose="020B0600000101010101" charset="-127"/>
                <a:ea typeface="나눔바른펜" panose="020B0600000101010101" charset="-127"/>
              </a:rPr>
              <a:t>머신러닝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 알고리즘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FCE4EF-B117-4CF3-9FFE-6C6F2FEC049A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82BE3-16C3-40C6-958A-E3F5B108D1E4}"/>
              </a:ext>
            </a:extLst>
          </p:cNvPr>
          <p:cNvSpPr txBox="1"/>
          <p:nvPr/>
        </p:nvSpPr>
        <p:spPr>
          <a:xfrm>
            <a:off x="906034" y="1093851"/>
            <a:ext cx="239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회귀와 분류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B236791-7774-4FB7-B632-FE0B6B1D42FD}"/>
              </a:ext>
            </a:extLst>
          </p:cNvPr>
          <p:cNvSpPr/>
          <p:nvPr/>
        </p:nvSpPr>
        <p:spPr>
          <a:xfrm>
            <a:off x="904379" y="2096321"/>
            <a:ext cx="3969408" cy="72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회귀</a:t>
            </a:r>
            <a:endParaRPr lang="en-US" altLang="ko-KR" sz="3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591BB2-89A9-4AC2-A347-BEF8F1A74471}"/>
              </a:ext>
            </a:extLst>
          </p:cNvPr>
          <p:cNvSpPr/>
          <p:nvPr/>
        </p:nvSpPr>
        <p:spPr>
          <a:xfrm>
            <a:off x="904379" y="3189108"/>
            <a:ext cx="3969408" cy="18969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연속적인 값을 예측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Ex)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선형 회귀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다항회귀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3DF1D3-5505-46CE-B071-0424852F6878}"/>
              </a:ext>
            </a:extLst>
          </p:cNvPr>
          <p:cNvSpPr/>
          <p:nvPr/>
        </p:nvSpPr>
        <p:spPr>
          <a:xfrm>
            <a:off x="6449120" y="3186608"/>
            <a:ext cx="3969408" cy="18969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분리된 값을 예측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데이터가 어떤 범주에 속하는 지  예측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Ex) KNN, </a:t>
            </a:r>
            <a:r>
              <a:rPr lang="ko-KR" altLang="en-US" sz="2000" b="1" dirty="0" err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로지스틱회귀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 SVM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2007B2D-3E6D-49A3-BA1E-2A56B3FA257F}"/>
              </a:ext>
            </a:extLst>
          </p:cNvPr>
          <p:cNvSpPr/>
          <p:nvPr/>
        </p:nvSpPr>
        <p:spPr>
          <a:xfrm>
            <a:off x="6449120" y="2096321"/>
            <a:ext cx="3969408" cy="7218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분류</a:t>
            </a:r>
            <a:endParaRPr lang="en-US" altLang="ko-KR" sz="3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68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latin typeface="나눔바른펜" panose="020B0600000101010101" charset="-127"/>
                <a:ea typeface="나눔바른펜" panose="020B0600000101010101" charset="-127"/>
              </a:rPr>
              <a:t>머신러닝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 알고리즘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알고리즘의 선정</a:t>
            </a:r>
            <a:endParaRPr lang="en-US" altLang="ko-KR" sz="24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77196F-C8AC-4798-947C-334187042F27}"/>
              </a:ext>
            </a:extLst>
          </p:cNvPr>
          <p:cNvSpPr/>
          <p:nvPr/>
        </p:nvSpPr>
        <p:spPr>
          <a:xfrm>
            <a:off x="904379" y="1773464"/>
            <a:ext cx="3969408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알고리즘의 선정</a:t>
            </a:r>
            <a:endParaRPr lang="en-US" altLang="ko-KR" sz="30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670241-9235-4803-B67B-E741B8516665}"/>
              </a:ext>
            </a:extLst>
          </p:cNvPr>
          <p:cNvSpPr/>
          <p:nvPr/>
        </p:nvSpPr>
        <p:spPr>
          <a:xfrm>
            <a:off x="904377" y="2721798"/>
            <a:ext cx="4926243" cy="3561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 분석의 목적</a:t>
            </a:r>
            <a:endParaRPr lang="en-US" altLang="ko-KR" sz="19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데이터의 특성 </a:t>
            </a:r>
            <a:endParaRPr lang="en-US" altLang="ko-KR" sz="19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알고리즘의 성능</a:t>
            </a:r>
            <a:endParaRPr lang="en-US" altLang="ko-KR" sz="19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알고리즘의 학습시간 및 예측시간</a:t>
            </a:r>
            <a:r>
              <a:rPr lang="en-US" altLang="ko-KR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등</a:t>
            </a:r>
            <a:endParaRPr lang="en-US" altLang="ko-KR" sz="19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endParaRPr lang="en-US" altLang="ko-KR" sz="19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다양한 알고리즘을 사용해보면서 가장 적합한 것을 선정</a:t>
            </a:r>
            <a:endParaRPr lang="en-US" altLang="ko-KR" sz="19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9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900" b="1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이번 발표에서는 </a:t>
            </a:r>
            <a:r>
              <a:rPr lang="en-US" altLang="ko-KR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KNN</a:t>
            </a:r>
            <a:r>
              <a:rPr lang="ko-KR" altLang="en-US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과 </a:t>
            </a:r>
            <a:r>
              <a:rPr lang="en-US" altLang="ko-KR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SVM </a:t>
            </a:r>
            <a:r>
              <a:rPr lang="ko-KR" altLang="en-US" sz="19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알고리즘을 학습</a:t>
            </a:r>
            <a:endParaRPr lang="en-US" altLang="ko-KR" sz="1900" b="1" dirty="0">
              <a:solidFill>
                <a:prstClr val="white">
                  <a:lumMod val="50000"/>
                </a:prstClr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76FBCD9-95AB-4A40-80C7-BB32D8656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49" y="2683938"/>
            <a:ext cx="2857500" cy="17004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69C065-6223-4C6D-B526-77369EC65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672" y="2541234"/>
            <a:ext cx="2952750" cy="170043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489DBD-2DA8-4FB8-8C59-A9452B2E0B27}"/>
              </a:ext>
            </a:extLst>
          </p:cNvPr>
          <p:cNvSpPr/>
          <p:nvPr/>
        </p:nvSpPr>
        <p:spPr>
          <a:xfrm>
            <a:off x="5830621" y="4421594"/>
            <a:ext cx="2215555" cy="5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KNN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알고리즘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8FE57F-7F4B-43A5-82EC-8FCDE55230EB}"/>
              </a:ext>
            </a:extLst>
          </p:cNvPr>
          <p:cNvSpPr/>
          <p:nvPr/>
        </p:nvSpPr>
        <p:spPr>
          <a:xfrm>
            <a:off x="8588671" y="4384378"/>
            <a:ext cx="2952750" cy="5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SVM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9178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4710A3-7C75-4196-BA7F-64205B3F4F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41C9E38-F225-482A-8533-94BCE78597E4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8E398D86-B24D-41AB-933F-AF90980A4FEF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3A6CE36-1007-4944-AA16-27FD9E0BA594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2BCCED0-9467-474A-8B5D-4F83C4985E6D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0F23EBD-E537-4873-99BE-CFABBD36B07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33217C8-51EA-4264-9FE1-A923BF63D3BA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46D747-0BF5-4067-8C4D-A51E6819980B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86A4281-5EEF-4338-A9F7-2E151856F266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1106859-3988-4E60-ABC7-34E889F44895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78A68B6-3DF2-484F-ABA4-9C6D02E9523D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B798707-26AD-441F-89A0-BB8D0D05D972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6AC2273-7CE8-4305-882A-1696A68F79EE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DC5E35-4F04-4331-ADB4-D0A99B21F00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E697D94-2DBC-4D07-BED2-EA8241AA74FD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9C29CD1-1BFC-4B58-BE4F-1C3FE0FB4777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2B2B71F-1C97-49C5-AAEB-BDBBFE28DD6B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82FF3AB-F350-4973-82B3-56FAEE893F41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D9F0058-6E6D-498B-A00C-3DC252B415AD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59256F6-2E3E-4F0B-BA62-780120004C43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71CB92-C63E-41B6-BD76-2BAFCAE4108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7EA5BBA-79AB-4BD4-8C5B-4032FEC4A344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1AEDF7B-0D94-4C70-801E-DA945A9EB033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5601003-3A8F-447A-A573-5D6E66668A11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2B635E4-68A3-48A2-9246-90BD5551504C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E9A5720-26F3-46DB-B80E-8C9E6EF6CC02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6237867-BDB0-4AD3-80ED-595136EEB3F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7888940-410A-4AF9-BD2B-44B5425BAE6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AC818CC-6DBC-4B04-8B57-9B26F0C7DCF7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6312C06-A7CD-42B6-B908-124D59343E2B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A1CA29C-16EE-4461-AE92-1C6640B56690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301B141E-E88D-477B-AD56-D1C2345F636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E487E2-70B9-4B3F-A305-B20365EBF9E0}"/>
              </a:ext>
            </a:extLst>
          </p:cNvPr>
          <p:cNvSpPr txBox="1"/>
          <p:nvPr/>
        </p:nvSpPr>
        <p:spPr>
          <a:xfrm>
            <a:off x="3636385" y="711282"/>
            <a:ext cx="183415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87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E4E575-9A1C-41DF-8BE2-866AABAD3F32}"/>
              </a:ext>
            </a:extLst>
          </p:cNvPr>
          <p:cNvSpPr txBox="1"/>
          <p:nvPr/>
        </p:nvSpPr>
        <p:spPr>
          <a:xfrm>
            <a:off x="3001595" y="4512323"/>
            <a:ext cx="2725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KNN </a:t>
            </a:r>
            <a:r>
              <a:rPr lang="ko-KR" altLang="en-US" sz="4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10605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6BE1E-3401-401F-B2EE-9B651DFD3438}"/>
              </a:ext>
            </a:extLst>
          </p:cNvPr>
          <p:cNvSpPr/>
          <p:nvPr/>
        </p:nvSpPr>
        <p:spPr>
          <a:xfrm>
            <a:off x="906034" y="1092357"/>
            <a:ext cx="2564484" cy="424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latin typeface="나눔바른펜" panose="020B0600000101010101" charset="-127"/>
                <a:ea typeface="나눔바른펜" panose="020B0600000101010101" charset="-127"/>
              </a:rPr>
              <a:t>KNN </a:t>
            </a:r>
            <a:r>
              <a:rPr lang="ko-KR" altLang="en-US" dirty="0">
                <a:latin typeface="나눔바른펜" panose="020B0600000101010101" charset="-127"/>
                <a:ea typeface="나눔바른펜" panose="020B0600000101010101" charset="-127"/>
              </a:rPr>
              <a:t>알고리즘의 이해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906034" y="1092357"/>
            <a:ext cx="25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펜" panose="020B0600000101010101" charset="-127"/>
                <a:ea typeface="나눔바른펜" panose="020B0600000101010101" charset="-127"/>
              </a:rPr>
              <a:t>KNN  </a:t>
            </a:r>
            <a:r>
              <a:rPr lang="ko-KR" altLang="en-US" sz="2400" dirty="0">
                <a:latin typeface="나눔바른펜" panose="020B0600000101010101" charset="-127"/>
                <a:ea typeface="나눔바른펜" panose="020B0600000101010101" charset="-127"/>
              </a:rPr>
              <a:t>알고리즘이란</a:t>
            </a:r>
            <a:r>
              <a:rPr lang="en-US" altLang="ko-KR" sz="2400" dirty="0">
                <a:latin typeface="나눔바른펜" panose="020B0600000101010101" charset="-127"/>
                <a:ea typeface="나눔바른펜" panose="020B0600000101010101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448E-C853-422A-B596-6EC093D3AD89}"/>
              </a:ext>
            </a:extLst>
          </p:cNvPr>
          <p:cNvSpPr txBox="1"/>
          <p:nvPr/>
        </p:nvSpPr>
        <p:spPr>
          <a:xfrm>
            <a:off x="329021" y="2429846"/>
            <a:ext cx="675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0" dirty="0">
                <a:solidFill>
                  <a:srgbClr val="FF0000"/>
                </a:solidFill>
                <a:effectLst/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3600" spc="-3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A8C320-807E-46AE-B61C-7CB3DB9C572A}"/>
              </a:ext>
            </a:extLst>
          </p:cNvPr>
          <p:cNvSpPr/>
          <p:nvPr/>
        </p:nvSpPr>
        <p:spPr>
          <a:xfrm>
            <a:off x="906034" y="1779517"/>
            <a:ext cx="3969408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KNN</a:t>
            </a:r>
            <a:r>
              <a:rPr lang="ko-KR" altLang="en-US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알고리즘이란</a:t>
            </a:r>
            <a:r>
              <a:rPr lang="en-US" altLang="ko-KR" sz="3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?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01FDEC-154E-4E20-9E3C-33AC5C890CA1}"/>
              </a:ext>
            </a:extLst>
          </p:cNvPr>
          <p:cNvSpPr/>
          <p:nvPr/>
        </p:nvSpPr>
        <p:spPr>
          <a:xfrm>
            <a:off x="906032" y="2727851"/>
            <a:ext cx="4880639" cy="14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현재 데이터로부터 가까운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개의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데이터를 찾아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개의 레이블 중 가장 많이 분류된 것으로 데이터를 분류하는 알고리즘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D29B21-703F-4C6F-BEEF-178DE83B9D27}"/>
              </a:ext>
            </a:extLst>
          </p:cNvPr>
          <p:cNvSpPr/>
          <p:nvPr/>
        </p:nvSpPr>
        <p:spPr>
          <a:xfrm>
            <a:off x="906032" y="4324706"/>
            <a:ext cx="4383749" cy="51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K=1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이면 파랑색으로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, k=4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나눔바른펜" panose="020B0600000101010101" charset="-127"/>
                <a:ea typeface="나눔바른펜" panose="020B0600000101010101" charset="-127"/>
              </a:rPr>
              <a:t>이면 빨간색으로 분류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E6D3D3F-8F01-4C5D-B88F-95C8DA0AC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71" y="2689990"/>
            <a:ext cx="5353049" cy="32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색조합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A087"/>
      </a:accent1>
      <a:accent2>
        <a:srgbClr val="C5AF92"/>
      </a:accent2>
      <a:accent3>
        <a:srgbClr val="F6DDD8"/>
      </a:accent3>
      <a:accent4>
        <a:srgbClr val="EAC6A6"/>
      </a:accent4>
      <a:accent5>
        <a:srgbClr val="897D77"/>
      </a:accent5>
      <a:accent6>
        <a:srgbClr val="D89D72"/>
      </a:accent6>
      <a:hlink>
        <a:srgbClr val="3F3F3F"/>
      </a:hlink>
      <a:folHlink>
        <a:srgbClr val="3F3F3F"/>
      </a:folHlink>
    </a:clrScheme>
    <a:fontScheme name="Pretendard Light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2471</Words>
  <Application>Microsoft Office PowerPoint</Application>
  <PresentationFormat>와이드스크린</PresentationFormat>
  <Paragraphs>449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Arial</vt:lpstr>
      <vt:lpstr>Cambria Math</vt:lpstr>
      <vt:lpstr>나눔바른펜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 기윤</cp:lastModifiedBy>
  <cp:revision>69</cp:revision>
  <dcterms:created xsi:type="dcterms:W3CDTF">2021-09-06T03:36:05Z</dcterms:created>
  <dcterms:modified xsi:type="dcterms:W3CDTF">2021-10-03T09:27:13Z</dcterms:modified>
</cp:coreProperties>
</file>